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77" r:id="rId4"/>
    <p:sldId id="279" r:id="rId5"/>
    <p:sldId id="280" r:id="rId6"/>
    <p:sldId id="281" r:id="rId7"/>
    <p:sldId id="287" r:id="rId8"/>
    <p:sldId id="259" r:id="rId9"/>
    <p:sldId id="265" r:id="rId10"/>
    <p:sldId id="266" r:id="rId11"/>
    <p:sldId id="267" r:id="rId12"/>
    <p:sldId id="268" r:id="rId13"/>
    <p:sldId id="269" r:id="rId14"/>
    <p:sldId id="270" r:id="rId15"/>
    <p:sldId id="271" r:id="rId16"/>
    <p:sldId id="273" r:id="rId17"/>
    <p:sldId id="274" r:id="rId18"/>
    <p:sldId id="297" r:id="rId19"/>
    <p:sldId id="296" r:id="rId20"/>
    <p:sldId id="295" r:id="rId21"/>
    <p:sldId id="294" r:id="rId22"/>
    <p:sldId id="291" r:id="rId23"/>
    <p:sldId id="298" r:id="rId24"/>
    <p:sldId id="288" r:id="rId25"/>
    <p:sldId id="289" r:id="rId26"/>
    <p:sldId id="299" r:id="rId27"/>
    <p:sldId id="285" r:id="rId28"/>
    <p:sldId id="293" r:id="rId29"/>
    <p:sldId id="276" r:id="rId30"/>
    <p:sldId id="262" r:id="rId31"/>
    <p:sldId id="260" r:id="rId32"/>
    <p:sldId id="27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9" autoAdjust="0"/>
    <p:restoredTop sz="94660"/>
  </p:normalViewPr>
  <p:slideViewPr>
    <p:cSldViewPr snapToGrid="0">
      <p:cViewPr>
        <p:scale>
          <a:sx n="80" d="100"/>
          <a:sy n="80" d="100"/>
        </p:scale>
        <p:origin x="826" y="50"/>
      </p:cViewPr>
      <p:guideLst/>
    </p:cSldViewPr>
  </p:slideViewPr>
  <p:notesTextViewPr>
    <p:cViewPr>
      <p:scale>
        <a:sx n="1" d="1"/>
        <a:sy n="1" d="1"/>
      </p:scale>
      <p:origin x="0" y="0"/>
    </p:cViewPr>
  </p:notesTextViewPr>
  <p:sorterViewPr>
    <p:cViewPr>
      <p:scale>
        <a:sx n="100" d="100"/>
        <a:sy n="100" d="100"/>
      </p:scale>
      <p:origin x="0" y="-754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5B019-C1C2-47C0-A6C8-8B5514BECA7C}"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50E4A-20D3-4E9C-BE30-328211E42FE6}" type="slidenum">
              <a:rPr lang="en-US" smtClean="0"/>
              <a:t>‹#›</a:t>
            </a:fld>
            <a:endParaRPr lang="en-US"/>
          </a:p>
        </p:txBody>
      </p:sp>
    </p:spTree>
    <p:extLst>
      <p:ext uri="{BB962C8B-B14F-4D97-AF65-F5344CB8AC3E}">
        <p14:creationId xmlns:p14="http://schemas.microsoft.com/office/powerpoint/2010/main" val="26392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sciencedirect.com/topics/medicine-and-dentistry/brca2" TargetMode="External"/><Relationship Id="rId3" Type="http://schemas.openxmlformats.org/officeDocument/2006/relationships/hyperlink" Target="https://www.sciencedirect.com/topics/medicine-and-dentistry/diabetes" TargetMode="External"/><Relationship Id="rId7" Type="http://schemas.openxmlformats.org/officeDocument/2006/relationships/hyperlink" Target="https://www.sciencedirect.com/topics/medicine-and-dentistry/brca1"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sciencedirect.com/topics/medicine-and-dentistry/klebsiella" TargetMode="External"/><Relationship Id="rId5" Type="http://schemas.openxmlformats.org/officeDocument/2006/relationships/hyperlink" Target="https://www.sciencedirect.com/topics/medicine-and-dentistry/staphylococcus" TargetMode="External"/><Relationship Id="rId4" Type="http://schemas.openxmlformats.org/officeDocument/2006/relationships/hyperlink" Target="https://www.sciencedirect.com/topics/medicine-and-dentistry/patient-with-pneumonia" TargetMode="External"/><Relationship Id="rId9" Type="http://schemas.openxmlformats.org/officeDocument/2006/relationships/hyperlink" Target="https://www.sciencedirect.com/science/article/pii/S1532046415001847?via%3Dihub#b005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ihtsdo.or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ihtsdo.org/members/au/" TargetMode="External"/><Relationship Id="rId4" Type="http://schemas.openxmlformats.org/officeDocument/2006/relationships/hyperlink" Target="http://www.ihtsdo.org/about-us/governance/articles-of-association-condensed-vers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iencedirect.com/topics/medicine-and-dentistry/systematized-nomenclature-of-medicin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sciencedirect.com/science/article/pii/S1532046415001847?via%3Dihub#b0025" TargetMode="External"/><Relationship Id="rId5" Type="http://schemas.openxmlformats.org/officeDocument/2006/relationships/hyperlink" Target="https://www.sciencedirect.com/science/article/pii/S1532046415001847?via%3Dihub#t0005" TargetMode="External"/><Relationship Id="rId4" Type="http://schemas.openxmlformats.org/officeDocument/2006/relationships/hyperlink" Target="https://www.sciencedirect.com/science/article/pii/S1532046415001847?via%3Dihub#b004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PHASE TWO:</a:t>
            </a:r>
            <a:r>
              <a:rPr lang="en-US" sz="1200" kern="1200" dirty="0" smtClean="0">
                <a:solidFill>
                  <a:schemeClr val="tx1"/>
                </a:solidFill>
                <a:effectLst/>
                <a:latin typeface="+mn-lt"/>
                <a:ea typeface="+mn-ea"/>
                <a:cs typeface="+mn-cs"/>
              </a:rPr>
              <a:t> You will be required to submit a recording of your accepted presentation as well as a PDF copy of your slides in advance of AMIA 2021 Virtual Summit as a condition of participation: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Recording format:</a:t>
            </a:r>
            <a:r>
              <a:rPr lang="en-US" sz="1200" kern="1200" dirty="0" smtClean="0">
                <a:solidFill>
                  <a:schemeClr val="tx1"/>
                </a:solidFill>
                <a:effectLst/>
                <a:latin typeface="+mn-lt"/>
                <a:ea typeface="+mn-ea"/>
                <a:cs typeface="+mn-cs"/>
              </a:rPr>
              <a:t> you must record your presentation as either video over slides or audio over slides (i.e., Voice over PowerPoint,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VERY IMPORTANT:</a:t>
            </a:r>
            <a:r>
              <a:rPr lang="en-US" sz="1200" kern="1200" dirty="0" smtClean="0">
                <a:solidFill>
                  <a:schemeClr val="tx1"/>
                </a:solidFill>
                <a:effectLst/>
                <a:latin typeface="+mn-lt"/>
                <a:ea typeface="+mn-ea"/>
                <a:cs typeface="+mn-cs"/>
              </a:rPr>
              <a:t> the recording must be saved as an </a:t>
            </a:r>
            <a:r>
              <a:rPr lang="en-US" sz="1200" b="1" kern="1200" dirty="0" smtClean="0">
                <a:solidFill>
                  <a:schemeClr val="tx1"/>
                </a:solidFill>
                <a:effectLst/>
                <a:latin typeface="+mn-lt"/>
                <a:ea typeface="+mn-ea"/>
                <a:cs typeface="+mn-cs"/>
              </a:rPr>
              <a:t>mp4 file</a:t>
            </a:r>
            <a:r>
              <a:rPr lang="en-US" sz="1200" kern="1200" dirty="0" smtClean="0">
                <a:solidFill>
                  <a:schemeClr val="tx1"/>
                </a:solidFill>
                <a:effectLst/>
                <a:latin typeface="+mn-lt"/>
                <a:ea typeface="+mn-ea"/>
                <a:cs typeface="+mn-cs"/>
              </a:rPr>
              <a:t> and cannot exceed </a:t>
            </a:r>
            <a:r>
              <a:rPr lang="en-US" sz="1200" b="1" kern="1200" dirty="0" smtClean="0">
                <a:solidFill>
                  <a:schemeClr val="tx1"/>
                </a:solidFill>
                <a:effectLst/>
                <a:latin typeface="+mn-lt"/>
                <a:ea typeface="+mn-ea"/>
                <a:cs typeface="+mn-cs"/>
              </a:rPr>
              <a:t>4 gigabytes and 13 minutes in length.</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 In addition to the mp4 file, you will also have to submit your slides in a </a:t>
            </a:r>
            <a:r>
              <a:rPr lang="en-US" sz="1200" b="1" kern="1200" dirty="0" smtClean="0">
                <a:solidFill>
                  <a:schemeClr val="tx1"/>
                </a:solidFill>
                <a:effectLst/>
                <a:latin typeface="+mn-lt"/>
                <a:ea typeface="+mn-ea"/>
                <a:cs typeface="+mn-cs"/>
              </a:rPr>
              <a:t>PDF format</a:t>
            </a:r>
            <a:r>
              <a:rPr lang="en-US" sz="1200" kern="1200" dirty="0" smtClean="0">
                <a:solidFill>
                  <a:schemeClr val="tx1"/>
                </a:solidFill>
                <a:effectLst/>
                <a:latin typeface="+mn-lt"/>
                <a:ea typeface="+mn-ea"/>
                <a:cs typeface="+mn-cs"/>
              </a:rPr>
              <a:t> so that the attendees can use the handouts as a resource during your presentation.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4. </a:t>
            </a:r>
            <a:r>
              <a:rPr lang="en-US" sz="1200" b="1" kern="1200" dirty="0" smtClean="0">
                <a:solidFill>
                  <a:schemeClr val="tx1"/>
                </a:solidFill>
                <a:effectLst/>
                <a:latin typeface="+mn-lt"/>
                <a:ea typeface="+mn-ea"/>
                <a:cs typeface="+mn-cs"/>
              </a:rPr>
              <a:t>Naming Convention:</a:t>
            </a:r>
            <a:r>
              <a:rPr lang="en-US" sz="1200" kern="1200" dirty="0" smtClean="0">
                <a:solidFill>
                  <a:schemeClr val="tx1"/>
                </a:solidFill>
                <a:effectLst/>
                <a:latin typeface="+mn-lt"/>
                <a:ea typeface="+mn-ea"/>
                <a:cs typeface="+mn-cs"/>
              </a:rPr>
              <a:t> It is really important that you follow this naming convention for both the mp4 file and the PDF file: </a:t>
            </a:r>
            <a:r>
              <a:rPr lang="en-US" sz="1200" b="1" kern="1200" dirty="0" smtClean="0">
                <a:solidFill>
                  <a:schemeClr val="tx1"/>
                </a:solidFill>
                <a:effectLst/>
                <a:latin typeface="+mn-lt"/>
                <a:ea typeface="+mn-ea"/>
                <a:cs typeface="+mn-cs"/>
              </a:rPr>
              <a:t>Session Number (i.e., S01, S02, etc.)_Presenter Last Name</a:t>
            </a:r>
            <a:r>
              <a:rPr lang="en-US" sz="1200" kern="1200" dirty="0" smtClean="0">
                <a:solidFill>
                  <a:schemeClr val="tx1"/>
                </a:solidFill>
                <a:effectLst/>
                <a:latin typeface="+mn-lt"/>
                <a:ea typeface="+mn-ea"/>
                <a:cs typeface="+mn-cs"/>
              </a:rPr>
              <a:t> .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5. You must be available for live Q&amp;A during your session on the </a:t>
            </a:r>
            <a:r>
              <a:rPr lang="en-US" sz="1200" kern="1200" dirty="0" err="1" smtClean="0">
                <a:solidFill>
                  <a:schemeClr val="tx1"/>
                </a:solidFill>
                <a:effectLst/>
                <a:latin typeface="+mn-lt"/>
                <a:ea typeface="+mn-ea"/>
                <a:cs typeface="+mn-cs"/>
              </a:rPr>
              <a:t>eShow</a:t>
            </a:r>
            <a:r>
              <a:rPr lang="en-US" sz="1200" kern="1200" dirty="0" smtClean="0">
                <a:solidFill>
                  <a:schemeClr val="tx1"/>
                </a:solidFill>
                <a:effectLst/>
                <a:latin typeface="+mn-lt"/>
                <a:ea typeface="+mn-ea"/>
                <a:cs typeface="+mn-cs"/>
              </a:rPr>
              <a:t> platform.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6. </a:t>
            </a:r>
            <a:r>
              <a:rPr lang="en-US" sz="1200" b="1" kern="1200" dirty="0" smtClean="0">
                <a:solidFill>
                  <a:schemeClr val="tx1"/>
                </a:solidFill>
                <a:effectLst/>
                <a:latin typeface="+mn-lt"/>
                <a:ea typeface="+mn-ea"/>
                <a:cs typeface="+mn-cs"/>
              </a:rPr>
              <a:t>DEADLINE:</a:t>
            </a:r>
            <a:r>
              <a:rPr lang="en-US" sz="1200" kern="1200" dirty="0" smtClean="0">
                <a:solidFill>
                  <a:schemeClr val="tx1"/>
                </a:solidFill>
                <a:effectLst/>
                <a:latin typeface="+mn-lt"/>
                <a:ea typeface="+mn-ea"/>
                <a:cs typeface="+mn-cs"/>
              </a:rPr>
              <a:t> you must submit your recording and slides by the end of the day on </a:t>
            </a:r>
            <a:r>
              <a:rPr lang="en-US" sz="1200" b="1" kern="1200" dirty="0" smtClean="0">
                <a:solidFill>
                  <a:schemeClr val="tx1"/>
                </a:solidFill>
                <a:effectLst/>
                <a:latin typeface="+mn-lt"/>
                <a:ea typeface="+mn-ea"/>
                <a:cs typeface="+mn-cs"/>
              </a:rPr>
              <a:t>Wednesday, March 17, so please plan accordingly.</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1</a:t>
            </a:fld>
            <a:endParaRPr lang="en-US"/>
          </a:p>
        </p:txBody>
      </p:sp>
    </p:spTree>
    <p:extLst>
      <p:ext uri="{BB962C8B-B14F-4D97-AF65-F5344CB8AC3E}">
        <p14:creationId xmlns:p14="http://schemas.microsoft.com/office/powerpoint/2010/main" val="2785114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rPr>
              <a:t>https://users.cs.duke.edu/~emonson/SNOMED/OtherDX_sigmaJS/#2280492</a:t>
            </a:r>
            <a:endParaRPr lang="en-US" sz="900" b="1"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17</a:t>
            </a:fld>
            <a:endParaRPr lang="en-US"/>
          </a:p>
        </p:txBody>
      </p:sp>
    </p:spTree>
    <p:extLst>
      <p:ext uri="{BB962C8B-B14F-4D97-AF65-F5344CB8AC3E}">
        <p14:creationId xmlns:p14="http://schemas.microsoft.com/office/powerpoint/2010/main" val="105364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The tool was designed and developed by a senior data scientist (TB) who interacted with data and terminology experts for initial requirements and clinical UCD experts for iterative development. The tool was developed in R using the Shiny, RNeo4j, and </a:t>
            </a:r>
            <a:r>
              <a:rPr lang="en-US" sz="1200" b="0" i="0" u="none" strike="noStrike" kern="1200" baseline="0" dirty="0" err="1" smtClean="0">
                <a:solidFill>
                  <a:schemeClr val="tx1"/>
                </a:solidFill>
                <a:latin typeface="+mn-lt"/>
                <a:ea typeface="+mn-ea"/>
                <a:cs typeface="+mn-cs"/>
              </a:rPr>
              <a:t>visNetwork</a:t>
            </a:r>
            <a:r>
              <a:rPr lang="en-US" sz="1200" b="0" i="0" u="none" strike="noStrike" kern="1200" baseline="0" dirty="0" smtClean="0">
                <a:solidFill>
                  <a:schemeClr val="tx1"/>
                </a:solidFill>
                <a:latin typeface="+mn-lt"/>
                <a:ea typeface="+mn-ea"/>
                <a:cs typeface="+mn-cs"/>
              </a:rPr>
              <a:t> packages. Shiny provides functions for developing web pages for user interaction, while making available the entire R suite for back-end computation. RNeo4j provides an interface between R and a Neo4j database, so that queries resulting from user-specified inquiries are executed as a Cypher query against the graph database. </a:t>
            </a:r>
            <a:r>
              <a:rPr lang="en-US" sz="1200" b="0" i="0" u="none" strike="noStrike" kern="1200" baseline="0" dirty="0" err="1" smtClean="0">
                <a:solidFill>
                  <a:schemeClr val="tx1"/>
                </a:solidFill>
                <a:latin typeface="+mn-lt"/>
                <a:ea typeface="+mn-ea"/>
                <a:cs typeface="+mn-cs"/>
              </a:rPr>
              <a:t>visNetwork</a:t>
            </a:r>
            <a:r>
              <a:rPr lang="en-US" sz="1200" b="0" i="0" u="none" strike="noStrike" kern="1200" baseline="0" dirty="0" smtClean="0">
                <a:solidFill>
                  <a:schemeClr val="tx1"/>
                </a:solidFill>
                <a:latin typeface="+mn-lt"/>
                <a:ea typeface="+mn-ea"/>
                <a:cs typeface="+mn-cs"/>
              </a:rPr>
              <a:t> provides functions to generate nodes and connecting edges from queried, tabular data. In the next section we describe the architecture of the tool and some interesting challenges that we encountered. </a:t>
            </a:r>
          </a:p>
          <a:p>
            <a:r>
              <a:rPr lang="en-US" sz="1200" b="1" i="0" u="none" strike="noStrike" kern="1200" baseline="0" dirty="0" smtClean="0">
                <a:solidFill>
                  <a:schemeClr val="tx1"/>
                </a:solidFill>
                <a:latin typeface="+mn-lt"/>
                <a:ea typeface="+mn-ea"/>
                <a:cs typeface="+mn-cs"/>
              </a:rPr>
              <a:t>Results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use the visualization tool, a researcher selects SNOMED CT concepts from a hierarchical list patterned by the SNOMED CT browser (5), and additional covariates (UCD subtype, history of HA events, sex, age) to be represented as nodes in the graph. The R script queries the UCD data in the Neo4j graph database and uses it to construct node and edge descriptor tables. The descriptor tables are processed by </a:t>
            </a:r>
            <a:r>
              <a:rPr lang="en-US" sz="1200" b="0" i="0" u="none" strike="noStrike" kern="1200" baseline="0" dirty="0" err="1" smtClean="0">
                <a:solidFill>
                  <a:schemeClr val="tx1"/>
                </a:solidFill>
                <a:latin typeface="+mn-lt"/>
                <a:ea typeface="+mn-ea"/>
                <a:cs typeface="+mn-cs"/>
              </a:rPr>
              <a:t>visNetwork</a:t>
            </a:r>
            <a:r>
              <a:rPr lang="en-US" sz="1200" b="0" i="0" u="none" strike="noStrike" kern="1200" baseline="0" dirty="0" smtClean="0">
                <a:solidFill>
                  <a:schemeClr val="tx1"/>
                </a:solidFill>
                <a:latin typeface="+mn-lt"/>
                <a:ea typeface="+mn-ea"/>
                <a:cs typeface="+mn-cs"/>
              </a:rPr>
              <a:t> to produce a graph presented in a sub-window of the viewer’s web page. The user reviews the graph with various roll-over labels, zooming methods, and graph reformatting operations (bipartite, tripartite, radial edge bundled). Node and edge sizes, weights, and roll-over labels indicate numbers of distinct associated participants. </a:t>
            </a:r>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21</a:t>
            </a:fld>
            <a:endParaRPr lang="en-US"/>
          </a:p>
        </p:txBody>
      </p:sp>
    </p:spTree>
    <p:extLst>
      <p:ext uri="{BB962C8B-B14F-4D97-AF65-F5344CB8AC3E}">
        <p14:creationId xmlns:p14="http://schemas.microsoft.com/office/powerpoint/2010/main" val="264268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urea cycle is a cycle of biochemical reactions that produces urea (NH2)2CO from ammonia (NH3). The urea cycle converts highly toxic ammonia to urea for excretion.) Some of the neurological phenotypes seen in UCD is because of ammonia in the body. Ammonia is a general neurotoxin and responsible for many different neurological symptoms. Some specific UCD disorders (ALD, ASD, ARG) are expressed in multiple tissues outside liver. Even though they do not have toxic anemia (hyper ammonia ) .. The fact that ALD have no HA events but have resting and intentional tremors…  this is a great visualization. Help us decide which of these neurological phenotypes are due to </a:t>
            </a:r>
            <a:r>
              <a:rPr lang="en-US" dirty="0" err="1" smtClean="0"/>
              <a:t>hyperammonemia</a:t>
            </a:r>
            <a:r>
              <a:rPr lang="en-US" dirty="0" smtClean="0"/>
              <a:t> (as a result of UCD and impacting the brain) versus a loss of other enzymatic function due to the specific disease/failure of the urea cycle metabolism. In other words, this visualization helps us understand that some patients are showing neurological symptoms (e.g., tremor) not because of accumulated ammonia neurotoxin (as a </a:t>
            </a:r>
            <a:r>
              <a:rPr lang="en-US" dirty="0" err="1" smtClean="0"/>
              <a:t>sequalae</a:t>
            </a:r>
            <a:r>
              <a:rPr lang="en-US" dirty="0" smtClean="0"/>
              <a:t> of UCD) but because of loss of specific enzymes (due to the UCD defect) within the neurons.  Specifically, the visualization shows that patients with ALD with no </a:t>
            </a:r>
            <a:r>
              <a:rPr lang="en-US" dirty="0" err="1" smtClean="0"/>
              <a:t>hyperammonemic</a:t>
            </a:r>
            <a:r>
              <a:rPr lang="en-US" dirty="0" smtClean="0"/>
              <a:t> events have resting tremors, which is interesting and unexpected. Also, if you look at resting tremors, there seem to be more people without HA events than with….  Confirms a hypothesis/line of investigation that his research team is currently exploring, but also gives us insight into the mechanics of disease for different UCD subtypes, and potentially in the future, targets for intervention.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“If I were to look at this as researcher, I would want to know if some of the resting tremors that occur because of loss of ASL with in the neurons, which may be unrelated to the </a:t>
            </a:r>
            <a:r>
              <a:rPr lang="en-US" i="1" dirty="0" err="1" smtClean="0"/>
              <a:t>hyperammonemia</a:t>
            </a:r>
            <a:r>
              <a:rPr lang="en-US" i="1" dirty="0" smtClean="0"/>
              <a:t>, and such things that we have done in the past have led to major discoveries for role of these proteins or what they make in the cell outside of their conventional roles in metabolizing.”  </a:t>
            </a:r>
            <a:r>
              <a:rPr lang="en-US" dirty="0" smtClean="0"/>
              <a:t>(27.09 minutes into the July 10 recording)</a:t>
            </a:r>
          </a:p>
          <a:p>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22</a:t>
            </a:fld>
            <a:endParaRPr lang="en-US"/>
          </a:p>
        </p:txBody>
      </p:sp>
    </p:spTree>
    <p:extLst>
      <p:ext uri="{BB962C8B-B14F-4D97-AF65-F5344CB8AC3E}">
        <p14:creationId xmlns:p14="http://schemas.microsoft.com/office/powerpoint/2010/main" val="1348680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base rewrite has some big impediments. Especially</a:t>
            </a:r>
            <a:r>
              <a:rPr lang="en-US" baseline="0" dirty="0" smtClean="0"/>
              <a:t> with large data sets. It is inefficient </a:t>
            </a:r>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28</a:t>
            </a:fld>
            <a:endParaRPr lang="en-US"/>
          </a:p>
        </p:txBody>
      </p:sp>
    </p:spTree>
    <p:extLst>
      <p:ext uri="{BB962C8B-B14F-4D97-AF65-F5344CB8AC3E}">
        <p14:creationId xmlns:p14="http://schemas.microsoft.com/office/powerpoint/2010/main" val="1168923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TC approach works well for queries of </a:t>
            </a:r>
            <a:r>
              <a:rPr lang="en-US" sz="1200" b="0" i="0" kern="1200" dirty="0" err="1" smtClean="0">
                <a:solidFill>
                  <a:schemeClr val="tx1"/>
                </a:solidFill>
                <a:effectLst/>
                <a:latin typeface="+mn-lt"/>
                <a:ea typeface="+mn-ea"/>
                <a:cs typeface="+mn-cs"/>
              </a:rPr>
              <a:t>subsumption</a:t>
            </a:r>
            <a:r>
              <a:rPr lang="en-US" sz="1200" b="0" i="0" kern="1200" dirty="0" smtClean="0">
                <a:solidFill>
                  <a:schemeClr val="tx1"/>
                </a:solidFill>
                <a:effectLst/>
                <a:latin typeface="+mn-lt"/>
                <a:ea typeface="+mn-ea"/>
                <a:cs typeface="+mn-cs"/>
              </a:rPr>
              <a:t>, such as finding all patients with diagnoses of any form of </a:t>
            </a:r>
            <a:r>
              <a:rPr lang="en-US" sz="1200" b="0" i="0" u="none" strike="noStrike" kern="1200" dirty="0" smtClean="0">
                <a:solidFill>
                  <a:schemeClr val="tx1"/>
                </a:solidFill>
                <a:effectLst/>
                <a:latin typeface="+mn-lt"/>
                <a:ea typeface="+mn-ea"/>
                <a:cs typeface="+mn-cs"/>
                <a:hlinkClick r:id="rId3" tooltip="Learn more about Diabetes"/>
              </a:rPr>
              <a:t>diabetes</a:t>
            </a:r>
            <a:r>
              <a:rPr lang="en-US" sz="1200" b="0" i="0" kern="1200" dirty="0" smtClean="0">
                <a:solidFill>
                  <a:schemeClr val="tx1"/>
                </a:solidFill>
                <a:effectLst/>
                <a:latin typeface="+mn-lt"/>
                <a:ea typeface="+mn-ea"/>
                <a:cs typeface="+mn-cs"/>
              </a:rPr>
              <a:t> or all patients who have had some form of operative procedure on the knee. However, queries beyond </a:t>
            </a:r>
            <a:r>
              <a:rPr lang="en-US" sz="1200" b="0" i="0" kern="1200" dirty="0" err="1" smtClean="0">
                <a:solidFill>
                  <a:schemeClr val="tx1"/>
                </a:solidFill>
                <a:effectLst/>
                <a:latin typeface="+mn-lt"/>
                <a:ea typeface="+mn-ea"/>
                <a:cs typeface="+mn-cs"/>
              </a:rPr>
              <a:t>subsumption</a:t>
            </a:r>
            <a:r>
              <a:rPr lang="en-US" sz="1200" b="0" i="0" kern="1200" dirty="0" smtClean="0">
                <a:solidFill>
                  <a:schemeClr val="tx1"/>
                </a:solidFill>
                <a:effectLst/>
                <a:latin typeface="+mn-lt"/>
                <a:ea typeface="+mn-ea"/>
                <a:cs typeface="+mn-cs"/>
              </a:rPr>
              <a:t> including those of negation and disjunction are of clinical interest. For example, find all </a:t>
            </a:r>
            <a:r>
              <a:rPr lang="en-US" sz="1200" b="0" i="0" u="none" strike="noStrike" kern="1200" dirty="0" smtClean="0">
                <a:solidFill>
                  <a:schemeClr val="tx1"/>
                </a:solidFill>
                <a:effectLst/>
                <a:latin typeface="+mn-lt"/>
                <a:ea typeface="+mn-ea"/>
                <a:cs typeface="+mn-cs"/>
                <a:hlinkClick r:id="rId4" tooltip="Learn more about Patient with Pneumonia"/>
              </a:rPr>
              <a:t>patients with pneumonia</a:t>
            </a:r>
            <a:r>
              <a:rPr lang="en-US" sz="1200" b="0" i="0" kern="1200" dirty="0" smtClean="0">
                <a:solidFill>
                  <a:schemeClr val="tx1"/>
                </a:solidFill>
                <a:effectLst/>
                <a:latin typeface="+mn-lt"/>
                <a:ea typeface="+mn-ea"/>
                <a:cs typeface="+mn-cs"/>
              </a:rPr>
              <a:t> caused by streptococcus or </a:t>
            </a:r>
            <a:r>
              <a:rPr lang="en-US" sz="1200" b="0" i="0" u="none" strike="noStrike" kern="1200" dirty="0" smtClean="0">
                <a:solidFill>
                  <a:schemeClr val="tx1"/>
                </a:solidFill>
                <a:effectLst/>
                <a:latin typeface="+mn-lt"/>
                <a:ea typeface="+mn-ea"/>
                <a:cs typeface="+mn-cs"/>
                <a:hlinkClick r:id="rId5" tooltip="Learn more about Staphylococcus"/>
              </a:rPr>
              <a:t>staphylococcus</a:t>
            </a:r>
            <a:r>
              <a:rPr lang="en-US" sz="1200" b="0" i="0" kern="1200" dirty="0" smtClean="0">
                <a:solidFill>
                  <a:schemeClr val="tx1"/>
                </a:solidFill>
                <a:effectLst/>
                <a:latin typeface="+mn-lt"/>
                <a:ea typeface="+mn-ea"/>
                <a:cs typeface="+mn-cs"/>
              </a:rPr>
              <a:t> (disjunction) but not </a:t>
            </a:r>
            <a:r>
              <a:rPr lang="en-US" sz="1200" b="0" i="0" u="none" strike="noStrike" kern="1200" dirty="0" err="1" smtClean="0">
                <a:solidFill>
                  <a:schemeClr val="tx1"/>
                </a:solidFill>
                <a:effectLst/>
                <a:latin typeface="+mn-lt"/>
                <a:ea typeface="+mn-ea"/>
                <a:cs typeface="+mn-cs"/>
                <a:hlinkClick r:id="rId6" tooltip="Learn more about Klebsiella"/>
              </a:rPr>
              <a:t>klebsiella</a:t>
            </a:r>
            <a:r>
              <a:rPr lang="en-US" sz="1200" b="0" i="0" kern="1200" dirty="0" smtClean="0">
                <a:solidFill>
                  <a:schemeClr val="tx1"/>
                </a:solidFill>
                <a:effectLst/>
                <a:latin typeface="+mn-lt"/>
                <a:ea typeface="+mn-ea"/>
                <a:cs typeface="+mn-cs"/>
              </a:rPr>
              <a:t> (negation), or identify all patients assessed for </a:t>
            </a:r>
            <a:r>
              <a:rPr lang="en-US" sz="1200" b="0" i="0" u="none" strike="noStrike" kern="1200" dirty="0" smtClean="0">
                <a:solidFill>
                  <a:schemeClr val="tx1"/>
                </a:solidFill>
                <a:effectLst/>
                <a:latin typeface="+mn-lt"/>
                <a:ea typeface="+mn-ea"/>
                <a:cs typeface="+mn-cs"/>
                <a:hlinkClick r:id="rId7" tooltip="Learn more about BRCA1"/>
              </a:rPr>
              <a:t>BRCA1</a:t>
            </a:r>
            <a:r>
              <a:rPr lang="en-US" sz="1200" b="0" i="0" kern="1200" dirty="0" smtClean="0">
                <a:solidFill>
                  <a:schemeClr val="tx1"/>
                </a:solidFill>
                <a:effectLst/>
                <a:latin typeface="+mn-lt"/>
                <a:ea typeface="+mn-ea"/>
                <a:cs typeface="+mn-cs"/>
              </a:rPr>
              <a:t> and/or </a:t>
            </a:r>
            <a:r>
              <a:rPr lang="en-US" sz="1200" b="0" i="0" u="none" strike="noStrike" kern="1200" dirty="0" smtClean="0">
                <a:solidFill>
                  <a:schemeClr val="tx1"/>
                </a:solidFill>
                <a:effectLst/>
                <a:latin typeface="+mn-lt"/>
                <a:ea typeface="+mn-ea"/>
                <a:cs typeface="+mn-cs"/>
                <a:hlinkClick r:id="rId8" tooltip="Learn more about BRCA2"/>
              </a:rPr>
              <a:t>BRCA2 gene</a:t>
            </a:r>
            <a:r>
              <a:rPr lang="en-US" sz="1200" b="0" i="0" kern="1200" dirty="0" smtClean="0">
                <a:solidFill>
                  <a:schemeClr val="tx1"/>
                </a:solidFill>
                <a:effectLst/>
                <a:latin typeface="+mn-lt"/>
                <a:ea typeface="+mn-ea"/>
                <a:cs typeface="+mn-cs"/>
              </a:rPr>
              <a:t> mutations (disjunction) who have developed cancer without metastases (negation). These types of queries cannot be performed using the ISA (</a:t>
            </a:r>
            <a:r>
              <a:rPr lang="en-US" sz="1200" b="0" i="0" kern="1200" dirty="0" err="1" smtClean="0">
                <a:solidFill>
                  <a:schemeClr val="tx1"/>
                </a:solidFill>
                <a:effectLst/>
                <a:latin typeface="+mn-lt"/>
                <a:ea typeface="+mn-ea"/>
                <a:cs typeface="+mn-cs"/>
              </a:rPr>
              <a:t>subsumptive</a:t>
            </a:r>
            <a:r>
              <a:rPr lang="en-US" sz="1200" b="0" i="0" kern="1200" dirty="0" smtClean="0">
                <a:solidFill>
                  <a:schemeClr val="tx1"/>
                </a:solidFill>
                <a:effectLst/>
                <a:latin typeface="+mn-lt"/>
                <a:ea typeface="+mn-ea"/>
                <a:cs typeface="+mn-cs"/>
              </a:rPr>
              <a:t>) hierarchy exclusively and require more robust representations of the SNOMED CT concept model within EHR and clinical data repositories </a:t>
            </a:r>
            <a:r>
              <a:rPr lang="en-US" sz="1200" b="0" i="0" u="none" strike="noStrike" kern="1200" dirty="0" smtClean="0">
                <a:solidFill>
                  <a:schemeClr val="tx1"/>
                </a:solidFill>
                <a:effectLst/>
                <a:latin typeface="+mn-lt"/>
                <a:ea typeface="+mn-ea"/>
                <a:cs typeface="+mn-cs"/>
                <a:hlinkClick r:id="rId9"/>
              </a:rPr>
              <a:t>[10–12]</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5813234-F960-FA49-BBD0-1C281E637A0A}" type="slidenum">
              <a:rPr lang="en-US" smtClean="0"/>
              <a:t>32</a:t>
            </a:fld>
            <a:endParaRPr lang="en-US"/>
          </a:p>
        </p:txBody>
      </p:sp>
    </p:spTree>
    <p:extLst>
      <p:ext uri="{BB962C8B-B14F-4D97-AF65-F5344CB8AC3E}">
        <p14:creationId xmlns:p14="http://schemas.microsoft.com/office/powerpoint/2010/main" val="3165353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p:spPr>
        <p:txBody>
          <a:bodyPr/>
          <a:lstStyle/>
          <a:p>
            <a:fld id="{22439D01-9A1C-4565-BBB2-6D937A095349}" type="slidenum">
              <a:rPr lang="en-US"/>
              <a:pPr/>
              <a:t>3</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pPr eaLnBrk="1" hangingPunct="1"/>
            <a:r>
              <a:rPr lang="en-US" sz="1000"/>
              <a:t>SNOMED Clinical Terms® (SNOMED CT®) is a healthcare terminology owned and maintained by the </a:t>
            </a:r>
            <a:r>
              <a:rPr lang="en-US" sz="1000">
                <a:hlinkClick r:id="rId3" tooltip="IHTSDO^(R)^"/>
              </a:rPr>
              <a:t>International Health Terminology Standards Development Organisation</a:t>
            </a:r>
            <a:r>
              <a:rPr lang="en-US" sz="1000"/>
              <a:t>. The IHTSDO is also known as SNOMED SDO®. </a:t>
            </a:r>
          </a:p>
          <a:p>
            <a:pPr eaLnBrk="1" hangingPunct="1"/>
            <a:endParaRPr lang="en-US" sz="1000"/>
          </a:p>
          <a:p>
            <a:pPr eaLnBrk="1" hangingPunct="1"/>
            <a:r>
              <a:rPr lang="en-US" sz="1000"/>
              <a:t>Membership is open to all countries who are interested in using SNOMED CT® and working towards the goals and purpose of the Association.  </a:t>
            </a:r>
          </a:p>
          <a:p>
            <a:pPr eaLnBrk="1" hangingPunct="1"/>
            <a:r>
              <a:rPr lang="en-US" sz="1000"/>
              <a:t>Nations themselves are not members.  Members are an organization which is endorsed by the Government to represent that nation.  All prospective Members of the IHTSDO® must meet certain criteria (refer Clause 4.3.2 of </a:t>
            </a:r>
            <a:r>
              <a:rPr lang="en-US" sz="1000" b="1">
                <a:hlinkClick r:id="rId4"/>
              </a:rPr>
              <a:t>the Articles</a:t>
            </a:r>
            <a:r>
              <a:rPr lang="en-US" sz="1000"/>
              <a:t>) in order to join the Association. </a:t>
            </a:r>
          </a:p>
          <a:p>
            <a:pPr eaLnBrk="1" hangingPunct="1"/>
            <a:r>
              <a:rPr lang="en-US" sz="1000"/>
              <a:t> </a:t>
            </a:r>
            <a:br>
              <a:rPr lang="en-US" sz="1000"/>
            </a:br>
            <a:r>
              <a:rPr lang="en-US" sz="1000"/>
              <a:t>Current members:</a:t>
            </a:r>
          </a:p>
          <a:p>
            <a:pPr eaLnBrk="1" hangingPunct="1"/>
            <a:r>
              <a:rPr lang="en-US" sz="1000">
                <a:hlinkClick r:id="rId5"/>
              </a:rPr>
              <a:t>Australia</a:t>
            </a:r>
            <a:endParaRPr lang="en-US" sz="1000">
              <a:hlinkClick r:id="" action="ppaction://noaction"/>
            </a:endParaRPr>
          </a:p>
          <a:p>
            <a:pPr eaLnBrk="1" hangingPunct="1"/>
            <a:r>
              <a:rPr lang="en-US" sz="1000">
                <a:hlinkClick r:id="" action="ppaction://noaction"/>
              </a:rPr>
              <a:t>Canada (English)</a:t>
            </a:r>
          </a:p>
          <a:p>
            <a:pPr eaLnBrk="1" hangingPunct="1"/>
            <a:r>
              <a:rPr lang="en-US" sz="1000">
                <a:hlinkClick r:id="" action="ppaction://noaction"/>
              </a:rPr>
              <a:t>Denmark</a:t>
            </a:r>
          </a:p>
          <a:p>
            <a:pPr eaLnBrk="1" hangingPunct="1"/>
            <a:r>
              <a:rPr lang="en-US" sz="1000">
                <a:hlinkClick r:id="" action="ppaction://noaction"/>
              </a:rPr>
              <a:t>Lithuania</a:t>
            </a:r>
          </a:p>
          <a:p>
            <a:pPr eaLnBrk="1" hangingPunct="1"/>
            <a:r>
              <a:rPr lang="en-US" sz="1000">
                <a:hlinkClick r:id="" action="ppaction://noaction"/>
              </a:rPr>
              <a:t>The Netherlands</a:t>
            </a:r>
          </a:p>
          <a:p>
            <a:pPr eaLnBrk="1" hangingPunct="1"/>
            <a:r>
              <a:rPr lang="en-US" sz="1000">
                <a:hlinkClick r:id="" action="ppaction://noaction"/>
              </a:rPr>
              <a:t>New Zealand</a:t>
            </a:r>
          </a:p>
          <a:p>
            <a:pPr eaLnBrk="1" hangingPunct="1"/>
            <a:r>
              <a:rPr lang="en-US" sz="1000">
                <a:hlinkClick r:id="" action="ppaction://noaction"/>
              </a:rPr>
              <a:t>Sweden</a:t>
            </a:r>
          </a:p>
          <a:p>
            <a:pPr eaLnBrk="1" hangingPunct="1"/>
            <a:r>
              <a:rPr lang="en-US" sz="1000">
                <a:hlinkClick r:id="" action="ppaction://noaction"/>
              </a:rPr>
              <a:t>United Kingdom</a:t>
            </a:r>
          </a:p>
          <a:p>
            <a:pPr eaLnBrk="1" hangingPunct="1"/>
            <a:r>
              <a:rPr lang="en-US" sz="1000">
                <a:hlinkClick r:id="" action="ppaction://noaction"/>
              </a:rPr>
              <a:t>United States</a:t>
            </a:r>
            <a:endParaRPr lang="en-US" sz="1000"/>
          </a:p>
        </p:txBody>
      </p:sp>
    </p:spTree>
    <p:extLst>
      <p:ext uri="{BB962C8B-B14F-4D97-AF65-F5344CB8AC3E}">
        <p14:creationId xmlns:p14="http://schemas.microsoft.com/office/powerpoint/2010/main" val="270093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9FED272F-10ED-41DE-92EE-E4200CF888DE}" type="slidenum">
              <a:rPr lang="en-US"/>
              <a:pPr/>
              <a:t>4</a:t>
            </a:fld>
            <a:endParaRPr lang="en-US"/>
          </a:p>
        </p:txBody>
      </p:sp>
      <p:sp>
        <p:nvSpPr>
          <p:cNvPr id="96258" name="Rectangle 2"/>
          <p:cNvSpPr>
            <a:spLocks noGrp="1" noRot="1" noChangeAspect="1" noChangeArrowheads="1" noTextEdit="1"/>
          </p:cNvSpPr>
          <p:nvPr>
            <p:ph type="sldImg"/>
          </p:nvPr>
        </p:nvSpPr>
        <p:spPr>
          <a:xfrm>
            <a:off x="382588" y="687388"/>
            <a:ext cx="6096000" cy="3429000"/>
          </a:xfrm>
          <a:ln/>
        </p:spPr>
      </p:sp>
      <p:sp>
        <p:nvSpPr>
          <p:cNvPr id="96259" name="Rectangle 3"/>
          <p:cNvSpPr>
            <a:spLocks noGrp="1" noChangeArrowheads="1"/>
          </p:cNvSpPr>
          <p:nvPr>
            <p:ph type="body" idx="1"/>
          </p:nvPr>
        </p:nvSpPr>
        <p:spPr>
          <a:xfrm>
            <a:off x="915294" y="4342192"/>
            <a:ext cx="5027414" cy="4113893"/>
          </a:xfrm>
        </p:spPr>
        <p:txBody>
          <a:bodyPr/>
          <a:lstStyle/>
          <a:p>
            <a:pPr eaLnBrk="1" hangingPunct="1"/>
            <a:endParaRPr lang="en-US"/>
          </a:p>
        </p:txBody>
      </p:sp>
    </p:spTree>
    <p:extLst>
      <p:ext uri="{BB962C8B-B14F-4D97-AF65-F5344CB8AC3E}">
        <p14:creationId xmlns:p14="http://schemas.microsoft.com/office/powerpoint/2010/main" val="356426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BA2B7203-8167-4DF5-880D-4F877638942A}" type="slidenum">
              <a:rPr lang="en-US"/>
              <a:pPr/>
              <a:t>5</a:t>
            </a:fld>
            <a:endParaRPr lang="en-US"/>
          </a:p>
        </p:txBody>
      </p:sp>
      <p:sp>
        <p:nvSpPr>
          <p:cNvPr id="98306" name="Rectangle 2"/>
          <p:cNvSpPr>
            <a:spLocks noGrp="1" noRot="1" noChangeAspect="1" noChangeArrowheads="1" noTextEdit="1"/>
          </p:cNvSpPr>
          <p:nvPr>
            <p:ph type="sldImg"/>
          </p:nvPr>
        </p:nvSpPr>
        <p:spPr>
          <a:xfrm>
            <a:off x="382588" y="687388"/>
            <a:ext cx="6092825" cy="3427412"/>
          </a:xfrm>
          <a:ln/>
        </p:spPr>
      </p:sp>
      <p:sp>
        <p:nvSpPr>
          <p:cNvPr id="98307" name="Rectangle 3"/>
          <p:cNvSpPr>
            <a:spLocks noGrp="1" noChangeArrowheads="1"/>
          </p:cNvSpPr>
          <p:nvPr>
            <p:ph type="body" idx="1"/>
          </p:nvPr>
        </p:nvSpPr>
        <p:spPr>
          <a:xfrm>
            <a:off x="915294" y="4342192"/>
            <a:ext cx="5027414" cy="4113893"/>
          </a:xfrm>
        </p:spPr>
        <p:txBody>
          <a:bodyPr/>
          <a:lstStyle/>
          <a:p>
            <a:pPr eaLnBrk="1" hangingPunct="1"/>
            <a:r>
              <a:rPr lang="en-US"/>
              <a:t>“Concept-based”   </a:t>
            </a:r>
            <a:r>
              <a:rPr lang="en-US">
                <a:sym typeface="Wingdings" pitchFamily="2" charset="2"/>
              </a:rPr>
              <a:t></a:t>
            </a:r>
            <a:r>
              <a:rPr lang="en-US"/>
              <a:t> </a:t>
            </a:r>
            <a:r>
              <a:rPr lang="en-US" u="sng"/>
              <a:t>Each concept represents a unit of meaning</a:t>
            </a:r>
            <a:endParaRPr lang="en-US"/>
          </a:p>
          <a:p>
            <a:pPr eaLnBrk="1" hangingPunct="1"/>
            <a:r>
              <a:rPr lang="en-US"/>
              <a:t>Each concept has one or more human language </a:t>
            </a:r>
            <a:r>
              <a:rPr lang="en-US" u="sng"/>
              <a:t>terms</a:t>
            </a:r>
            <a:r>
              <a:rPr lang="en-US"/>
              <a:t> that can be used to describe the concept  </a:t>
            </a:r>
            <a:r>
              <a:rPr lang="en-US">
                <a:sym typeface="Wingdings" pitchFamily="2" charset="2"/>
              </a:rPr>
              <a:t></a:t>
            </a:r>
            <a:r>
              <a:rPr lang="en-US"/>
              <a:t>  DESCRIPTIONS</a:t>
            </a:r>
            <a:endParaRPr lang="en-US" u="sng"/>
          </a:p>
          <a:p>
            <a:pPr eaLnBrk="1" hangingPunct="1"/>
            <a:r>
              <a:rPr lang="en-US" u="sng"/>
              <a:t>Relationships</a:t>
            </a:r>
            <a:r>
              <a:rPr lang="en-US"/>
              <a:t> that link concepts; A relationship is an association between two concepts</a:t>
            </a:r>
          </a:p>
          <a:p>
            <a:pPr eaLnBrk="1" hangingPunct="1"/>
            <a:r>
              <a:rPr lang="en-US"/>
              <a:t>Every concept has inter-</a:t>
            </a:r>
            <a:r>
              <a:rPr lang="en-US" u="sng"/>
              <a:t>relationships</a:t>
            </a:r>
            <a:r>
              <a:rPr lang="en-US"/>
              <a:t> with other concepts that provide logical “computer readable” definitions</a:t>
            </a:r>
          </a:p>
          <a:p>
            <a:pPr eaLnBrk="1" hangingPunct="1"/>
            <a:r>
              <a:rPr lang="en-US"/>
              <a:t>Two types of relationships:</a:t>
            </a:r>
            <a:endParaRPr lang="en-US" b="1"/>
          </a:p>
          <a:p>
            <a:pPr eaLnBrk="1" hangingPunct="1"/>
            <a:r>
              <a:rPr lang="en-US" b="1"/>
              <a:t>	Is_a</a:t>
            </a:r>
            <a:r>
              <a:rPr lang="en-US"/>
              <a:t> relationships: Relationships that link concepts within a </a:t>
            </a:r>
            <a:r>
              <a:rPr lang="en-US" u="sng"/>
              <a:t>hierarchy</a:t>
            </a:r>
            <a:endParaRPr lang="en-US" b="1"/>
          </a:p>
          <a:p>
            <a:pPr eaLnBrk="1" hangingPunct="1"/>
            <a:r>
              <a:rPr lang="en-US" b="1"/>
              <a:t>	Attribute</a:t>
            </a:r>
            <a:r>
              <a:rPr lang="en-US"/>
              <a:t> relationships (roles): Allow links between concepts across hierarchies</a:t>
            </a:r>
          </a:p>
          <a:p>
            <a:pPr eaLnBrk="1" hangingPunct="1"/>
            <a:endParaRPr lang="en-US"/>
          </a:p>
          <a:p>
            <a:pPr eaLnBrk="1" hangingPunct="1"/>
            <a:r>
              <a:rPr lang="en-US"/>
              <a:t>A </a:t>
            </a:r>
            <a:r>
              <a:rPr lang="en-US" u="sng"/>
              <a:t>terminology model</a:t>
            </a:r>
            <a:r>
              <a:rPr lang="en-US"/>
              <a:t> specifies:</a:t>
            </a:r>
          </a:p>
          <a:p>
            <a:pPr eaLnBrk="1" hangingPunct="1"/>
            <a:r>
              <a:rPr lang="en-US"/>
              <a:t>How to link codes to terms</a:t>
            </a:r>
          </a:p>
          <a:p>
            <a:pPr eaLnBrk="1" hangingPunct="1"/>
            <a:r>
              <a:rPr lang="en-US"/>
              <a:t>How to represent meaning of codes using attributes and relationships</a:t>
            </a:r>
          </a:p>
          <a:p>
            <a:pPr eaLnBrk="1" hangingPunct="1"/>
            <a:r>
              <a:rPr lang="en-US"/>
              <a:t>Constraints on permissible relationships</a:t>
            </a:r>
          </a:p>
          <a:p>
            <a:pPr eaLnBrk="1" hangingPunct="1"/>
            <a:r>
              <a:rPr lang="en-US"/>
              <a:t>“Formal” definitions allow for more sophisticated queries and analysis</a:t>
            </a:r>
          </a:p>
        </p:txBody>
      </p:sp>
    </p:spTree>
    <p:extLst>
      <p:ext uri="{BB962C8B-B14F-4D97-AF65-F5344CB8AC3E}">
        <p14:creationId xmlns:p14="http://schemas.microsoft.com/office/powerpoint/2010/main" val="28101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356AEB6F-FD56-4319-B3DA-EB8080F61057}" type="slidenum">
              <a:rPr lang="en-US"/>
              <a:pPr/>
              <a:t>6</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pPr eaLnBrk="1" hangingPunct="1"/>
            <a:r>
              <a:rPr lang="en-US"/>
              <a:t>Descriptions are human readable terms that name a concept</a:t>
            </a:r>
          </a:p>
          <a:p>
            <a:pPr eaLnBrk="1" hangingPunct="1"/>
            <a:r>
              <a:rPr lang="en-US"/>
              <a:t>Each concept has one</a:t>
            </a:r>
          </a:p>
          <a:p>
            <a:pPr lvl="1" eaLnBrk="1" hangingPunct="1"/>
            <a:r>
              <a:rPr lang="en-US"/>
              <a:t>Fully Specified Name (FSN)  [unambiguous]</a:t>
            </a:r>
          </a:p>
          <a:p>
            <a:pPr lvl="1" eaLnBrk="1" hangingPunct="1"/>
            <a:r>
              <a:rPr lang="en-US"/>
              <a:t>Preferred Term (display term)</a:t>
            </a:r>
          </a:p>
          <a:p>
            <a:pPr eaLnBrk="1" hangingPunct="1"/>
            <a:r>
              <a:rPr lang="en-US"/>
              <a:t>Many concepts have</a:t>
            </a:r>
          </a:p>
          <a:p>
            <a:pPr lvl="1" eaLnBrk="1" hangingPunct="1"/>
            <a:r>
              <a:rPr lang="en-US"/>
              <a:t>One or more synonyms</a:t>
            </a:r>
          </a:p>
          <a:p>
            <a:pPr eaLnBrk="1" hangingPunct="1"/>
            <a:r>
              <a:rPr lang="en-US"/>
              <a:t>Each description has a DescriptionID</a:t>
            </a:r>
          </a:p>
        </p:txBody>
      </p:sp>
    </p:spTree>
    <p:extLst>
      <p:ext uri="{BB962C8B-B14F-4D97-AF65-F5344CB8AC3E}">
        <p14:creationId xmlns:p14="http://schemas.microsoft.com/office/powerpoint/2010/main" val="36553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Uses in Analytics (previous work)	--verbal – 2 JBI papers (Campbell, Graph database angle, Also the new one </a:t>
            </a:r>
            <a:r>
              <a:rPr lang="en-US" dirty="0" err="1" smtClean="0"/>
              <a:t>Rohit</a:t>
            </a:r>
            <a:r>
              <a:rPr lang="en-US" dirty="0" smtClean="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Top down ; query based;  Explorations of inference,</a:t>
            </a:r>
            <a:r>
              <a:rPr lang="en-US" baseline="0" dirty="0" smtClean="0"/>
              <a:t> </a:t>
            </a:r>
            <a:r>
              <a:rPr lang="en-US" baseline="0" dirty="0" err="1" smtClean="0"/>
              <a:t>etc</a:t>
            </a:r>
            <a:r>
              <a:rPr lang="en-US" baseline="0" dirty="0" smtClean="0"/>
              <a:t> used mostly for terminology maintenance and improvement</a:t>
            </a:r>
            <a:endParaRPr lang="en-US" dirty="0" smtClean="0"/>
          </a:p>
          <a:p>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7</a:t>
            </a:fld>
            <a:endParaRPr lang="en-US"/>
          </a:p>
        </p:txBody>
      </p:sp>
    </p:spTree>
    <p:extLst>
      <p:ext uri="{BB962C8B-B14F-4D97-AF65-F5344CB8AC3E}">
        <p14:creationId xmlns:p14="http://schemas.microsoft.com/office/powerpoint/2010/main" val="16304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Data source. </a:t>
            </a:r>
            <a:r>
              <a:rPr lang="en-US" sz="1200" kern="1200" dirty="0" smtClean="0">
                <a:solidFill>
                  <a:schemeClr val="tx1"/>
                </a:solidFill>
                <a:effectLst/>
                <a:latin typeface="+mn-lt"/>
                <a:ea typeface="+mn-ea"/>
                <a:cs typeface="+mn-cs"/>
              </a:rPr>
              <a:t>The NIH-funded UCD natural history study includes data on over 800 participants, each with a confirmed molecular diagnosis of one of 8 different UCD subtypes followed over 12 years.</a:t>
            </a:r>
            <a:r>
              <a:rPr lang="en-US" sz="120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Data from UCD study used in our data visualization include patient identifier (anonymized), type of UCD diagnosis, visit date, structured information on </a:t>
            </a:r>
            <a:r>
              <a:rPr lang="en-US" sz="1200" kern="1200" dirty="0" err="1" smtClean="0">
                <a:solidFill>
                  <a:schemeClr val="tx1"/>
                </a:solidFill>
                <a:effectLst/>
                <a:latin typeface="+mn-lt"/>
                <a:ea typeface="+mn-ea"/>
                <a:cs typeface="+mn-cs"/>
              </a:rPr>
              <a:t>hyperammonemic</a:t>
            </a:r>
            <a:r>
              <a:rPr lang="en-US" sz="1200" kern="1200" dirty="0" smtClean="0">
                <a:solidFill>
                  <a:schemeClr val="tx1"/>
                </a:solidFill>
                <a:effectLst/>
                <a:latin typeface="+mn-lt"/>
                <a:ea typeface="+mn-ea"/>
                <a:cs typeface="+mn-cs"/>
              </a:rPr>
              <a:t> (HA) events (markers of disease exacerbation that are the hallmark of UCD), clinical observations from biannual physical exam and research visits. Medical history and physical exam observations were coded in SNOMED CT by research staff at each study visit, as described in (</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We imported the UCD study data into a Neo4J graph database along with the semantic relationships (i.e. the “knowledge base”) of SNOMED CT, building on the work of Campbell et al.</a:t>
            </a:r>
            <a:r>
              <a:rPr lang="en-US" sz="1200" kern="1200" baseline="300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We used their information model to link study participants with multiple research visits, each with multiple observations linked to SNOMED CT codes.  </a:t>
            </a:r>
          </a:p>
          <a:p>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8</a:t>
            </a:fld>
            <a:endParaRPr lang="en-US"/>
          </a:p>
        </p:txBody>
      </p:sp>
    </p:spTree>
    <p:extLst>
      <p:ext uri="{BB962C8B-B14F-4D97-AF65-F5344CB8AC3E}">
        <p14:creationId xmlns:p14="http://schemas.microsoft.com/office/powerpoint/2010/main" val="278124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Highlights</a:t>
            </a:r>
          </a:p>
          <a:p>
            <a:r>
              <a:rPr lang="en-US" sz="1200" b="0" i="0" kern="1200" dirty="0" smtClean="0">
                <a:solidFill>
                  <a:schemeClr val="tx1"/>
                </a:solidFill>
                <a:effectLst/>
                <a:latin typeface="+mn-lt"/>
                <a:ea typeface="+mn-ea"/>
                <a:cs typeface="+mn-cs"/>
              </a:rPr>
              <a:t>•A graph database approach employing </a:t>
            </a:r>
            <a:r>
              <a:rPr lang="en-US" sz="1200" b="0" i="0" u="none" strike="noStrike" kern="1200" dirty="0" smtClean="0">
                <a:solidFill>
                  <a:schemeClr val="tx1"/>
                </a:solidFill>
                <a:effectLst/>
                <a:latin typeface="+mn-lt"/>
                <a:ea typeface="+mn-ea"/>
                <a:cs typeface="+mn-cs"/>
                <a:hlinkClick r:id="rId3" tooltip="Learn more about Systematized Nomenclature of Medicine"/>
              </a:rPr>
              <a:t>SNOMED</a:t>
            </a:r>
            <a:r>
              <a:rPr lang="en-US" sz="1200" b="0" i="0" kern="1200" dirty="0" smtClean="0">
                <a:solidFill>
                  <a:schemeClr val="tx1"/>
                </a:solidFill>
                <a:effectLst/>
                <a:latin typeface="+mn-lt"/>
                <a:ea typeface="+mn-ea"/>
                <a:cs typeface="+mn-cs"/>
              </a:rPr>
              <a:t> CT as the semantic core of a patient data warehouse.</a:t>
            </a:r>
          </a:p>
          <a:p>
            <a:r>
              <a:rPr lang="en-US" sz="1200" b="0" i="0" kern="1200" dirty="0" smtClean="0">
                <a:solidFill>
                  <a:schemeClr val="tx1"/>
                </a:solidFill>
                <a:effectLst/>
                <a:latin typeface="+mn-lt"/>
                <a:ea typeface="+mn-ea"/>
                <a:cs typeface="+mn-cs"/>
              </a:rPr>
              <a:t>•SNOMED CT data queries demonstrating negation and disjunction using a graph database approach.</a:t>
            </a:r>
          </a:p>
          <a:p>
            <a:r>
              <a:rPr lang="en-US" sz="1200" b="0" i="0" kern="1200" dirty="0" smtClean="0">
                <a:solidFill>
                  <a:schemeClr val="tx1"/>
                </a:solidFill>
                <a:effectLst/>
                <a:latin typeface="+mn-lt"/>
                <a:ea typeface="+mn-ea"/>
                <a:cs typeface="+mn-cs"/>
              </a:rPr>
              <a:t>•Using multiple controlled medical terminologies without external terminology services.</a:t>
            </a:r>
          </a:p>
          <a:p>
            <a:endParaRPr lang="en-US" dirty="0" smtClean="0"/>
          </a:p>
          <a:p>
            <a:endParaRPr lang="en-US" dirty="0" smtClean="0"/>
          </a:p>
          <a:p>
            <a:r>
              <a:rPr lang="en-US" sz="1200" b="0" i="0" kern="1200" dirty="0" smtClean="0">
                <a:solidFill>
                  <a:schemeClr val="tx1"/>
                </a:solidFill>
                <a:effectLst/>
                <a:latin typeface="+mn-lt"/>
                <a:ea typeface="+mn-ea"/>
                <a:cs typeface="+mn-cs"/>
              </a:rPr>
              <a:t>Semantic inferences enable data queries to identify data elements beyond those that are specifically enumerated in the query to also include those data elements that are logically linked to the stated query elements. Therefore, clinically important queries can be performed that utilize this logic to identify patient populations of interest for purposes of research, quality assurance, or population management.</a:t>
            </a:r>
          </a:p>
          <a:p>
            <a:r>
              <a:rPr lang="en-US" sz="1200" b="0" i="0" kern="1200" dirty="0" smtClean="0">
                <a:solidFill>
                  <a:schemeClr val="tx1"/>
                </a:solidFill>
                <a:effectLst/>
                <a:latin typeface="+mn-lt"/>
                <a:ea typeface="+mn-ea"/>
                <a:cs typeface="+mn-cs"/>
              </a:rPr>
              <a:t>To perform queries that leverage the conceptual inferences contain within SNOMED CT, access to the full logical model, or some representation thereof, is necessary. When SNOMED CT, or other </a:t>
            </a:r>
            <a:r>
              <a:rPr lang="en-US" sz="1200" b="0" i="0" kern="1200" dirty="0" err="1" smtClean="0">
                <a:solidFill>
                  <a:schemeClr val="tx1"/>
                </a:solidFill>
                <a:effectLst/>
                <a:latin typeface="+mn-lt"/>
                <a:ea typeface="+mn-ea"/>
                <a:cs typeface="+mn-cs"/>
              </a:rPr>
              <a:t>polyhierarchical</a:t>
            </a:r>
            <a:r>
              <a:rPr lang="en-US" sz="1200" b="0" i="0" kern="1200" dirty="0" smtClean="0">
                <a:solidFill>
                  <a:schemeClr val="tx1"/>
                </a:solidFill>
                <a:effectLst/>
                <a:latin typeface="+mn-lt"/>
                <a:ea typeface="+mn-ea"/>
                <a:cs typeface="+mn-cs"/>
              </a:rPr>
              <a:t> ontologies, are deployed within the context of RDBMS and OODBMS, the logical model is often instantiated in the form of transitive closure (TC) tables. A TC table represents all </a:t>
            </a:r>
            <a:r>
              <a:rPr lang="en-US" sz="1200" b="0" i="0" kern="1200" dirty="0" err="1" smtClean="0">
                <a:solidFill>
                  <a:schemeClr val="tx1"/>
                </a:solidFill>
                <a:effectLst/>
                <a:latin typeface="+mn-lt"/>
                <a:ea typeface="+mn-ea"/>
                <a:cs typeface="+mn-cs"/>
              </a:rPr>
              <a:t>subsumptive</a:t>
            </a:r>
            <a:r>
              <a:rPr lang="en-US" sz="1200" b="0" i="0" kern="1200" dirty="0" smtClean="0">
                <a:solidFill>
                  <a:schemeClr val="tx1"/>
                </a:solidFill>
                <a:effectLst/>
                <a:latin typeface="+mn-lt"/>
                <a:ea typeface="+mn-ea"/>
                <a:cs typeface="+mn-cs"/>
              </a:rPr>
              <a:t> relationships within a concept model in a table containing all ancestor–descendant concept pairs </a:t>
            </a:r>
            <a:r>
              <a:rPr lang="en-US" sz="1200" b="0" i="0" u="none" strike="noStrike" kern="1200" dirty="0" smtClean="0">
                <a:solidFill>
                  <a:schemeClr val="tx1"/>
                </a:solidFill>
                <a:effectLst/>
                <a:latin typeface="+mn-lt"/>
                <a:ea typeface="+mn-ea"/>
                <a:cs typeface="+mn-cs"/>
                <a:hlinkClick r:id="rId4"/>
              </a:rPr>
              <a:t>[9]</a:t>
            </a:r>
            <a:r>
              <a:rPr lang="en-US" sz="1200" b="0" i="0" kern="1200" dirty="0" smtClean="0">
                <a:solidFill>
                  <a:schemeClr val="tx1"/>
                </a:solidFill>
                <a:effectLst/>
                <a:latin typeface="+mn-lt"/>
                <a:ea typeface="+mn-ea"/>
                <a:cs typeface="+mn-cs"/>
              </a:rPr>
              <a:t> and enable rapid queries of </a:t>
            </a:r>
            <a:r>
              <a:rPr lang="en-US" sz="1200" b="0" i="0" kern="1200" dirty="0" err="1" smtClean="0">
                <a:solidFill>
                  <a:schemeClr val="tx1"/>
                </a:solidFill>
                <a:effectLst/>
                <a:latin typeface="+mn-lt"/>
                <a:ea typeface="+mn-ea"/>
                <a:cs typeface="+mn-cs"/>
              </a:rPr>
              <a:t>subsumption</a:t>
            </a:r>
            <a:r>
              <a:rPr lang="en-US" sz="1200" b="0" i="0" kern="1200" dirty="0" smtClean="0">
                <a:solidFill>
                  <a:schemeClr val="tx1"/>
                </a:solidFill>
                <a:effectLst/>
                <a:latin typeface="+mn-lt"/>
                <a:ea typeface="+mn-ea"/>
                <a:cs typeface="+mn-cs"/>
              </a:rPr>
              <a:t> (see </a:t>
            </a:r>
            <a:r>
              <a:rPr lang="en-US" sz="1200" b="0" i="0" u="none" strike="noStrike" kern="1200" dirty="0" smtClean="0">
                <a:solidFill>
                  <a:schemeClr val="tx1"/>
                </a:solidFill>
                <a:effectLst/>
                <a:latin typeface="+mn-lt"/>
                <a:ea typeface="+mn-ea"/>
                <a:cs typeface="+mn-cs"/>
                <a:hlinkClick r:id="rId5"/>
              </a:rPr>
              <a:t>Table 1</a:t>
            </a:r>
            <a:r>
              <a:rPr lang="en-US" sz="1200" b="0" i="0" kern="1200" dirty="0" smtClean="0">
                <a:solidFill>
                  <a:schemeClr val="tx1"/>
                </a:solidFill>
                <a:effectLst/>
                <a:latin typeface="+mn-lt"/>
                <a:ea typeface="+mn-ea"/>
                <a:cs typeface="+mn-cs"/>
              </a:rPr>
              <a:t>). TC tables require extensive recursive calculations when created using RDBMS or OODBMS frameworks </a:t>
            </a:r>
            <a:r>
              <a:rPr lang="en-US" sz="1200" b="0" i="0" u="none" strike="noStrike" kern="1200" dirty="0" smtClean="0">
                <a:solidFill>
                  <a:schemeClr val="tx1"/>
                </a:solidFill>
                <a:effectLst/>
                <a:latin typeface="+mn-lt"/>
                <a:ea typeface="+mn-ea"/>
                <a:cs typeface="+mn-cs"/>
                <a:hlinkClick r:id="rId6"/>
              </a:rPr>
              <a:t>[5]</a:t>
            </a:r>
            <a:r>
              <a:rPr lang="en-US" sz="1200" b="0" i="0" kern="1200" dirty="0" smtClean="0">
                <a:solidFill>
                  <a:schemeClr val="tx1"/>
                </a:solidFill>
                <a:effectLst/>
                <a:latin typeface="+mn-lt"/>
                <a:ea typeface="+mn-ea"/>
                <a:cs typeface="+mn-cs"/>
              </a:rPr>
              <a:t>, and are therefore, typically pre-calculated and incorporated into the database versus calculating at run-time. (Note: The TC table for SNOMED CT exceeds 5 million rows.)</a:t>
            </a:r>
          </a:p>
          <a:p>
            <a:endParaRPr lang="en-US" dirty="0"/>
          </a:p>
        </p:txBody>
      </p:sp>
      <p:sp>
        <p:nvSpPr>
          <p:cNvPr id="4" name="Slide Number Placeholder 3"/>
          <p:cNvSpPr>
            <a:spLocks noGrp="1"/>
          </p:cNvSpPr>
          <p:nvPr>
            <p:ph type="sldNum" sz="quarter" idx="10"/>
          </p:nvPr>
        </p:nvSpPr>
        <p:spPr/>
        <p:txBody>
          <a:bodyPr/>
          <a:lstStyle/>
          <a:p>
            <a:fld id="{85813234-F960-FA49-BBD0-1C281E637A0A}" type="slidenum">
              <a:rPr lang="en-US" smtClean="0"/>
              <a:t>15</a:t>
            </a:fld>
            <a:endParaRPr lang="en-US"/>
          </a:p>
        </p:txBody>
      </p:sp>
    </p:spTree>
    <p:extLst>
      <p:ext uri="{BB962C8B-B14F-4D97-AF65-F5344CB8AC3E}">
        <p14:creationId xmlns:p14="http://schemas.microsoft.com/office/powerpoint/2010/main" val="53006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Synergy between SCT and </a:t>
            </a:r>
            <a:r>
              <a:rPr lang="en-US" dirty="0" err="1" smtClean="0"/>
              <a:t>gDB</a:t>
            </a:r>
            <a:r>
              <a:rPr lang="en-US" dirty="0" smtClean="0"/>
              <a:t> that you do not find in other database </a:t>
            </a:r>
            <a:r>
              <a:rPr lang="en-US" dirty="0" err="1" smtClean="0"/>
              <a:t>strucutres</a:t>
            </a:r>
            <a:r>
              <a:rPr lang="en-US" dirty="0" smtClean="0"/>
              <a:t>.</a:t>
            </a:r>
            <a:r>
              <a:rPr lang="en-US" baseline="0" dirty="0" smtClean="0"/>
              <a:t>  SQL you can do, but need the transitive closure table.  More natural bridge between SCT and </a:t>
            </a:r>
            <a:r>
              <a:rPr lang="en-US" baseline="0" dirty="0" err="1" smtClean="0"/>
              <a:t>gDB</a:t>
            </a:r>
            <a:r>
              <a:rPr lang="en-US" baseline="0" dirty="0" smtClean="0"/>
              <a:t>.  </a:t>
            </a:r>
            <a:r>
              <a:rPr lang="en-US" baseline="0" dirty="0" err="1" smtClean="0"/>
              <a:t>Espectially</a:t>
            </a:r>
            <a:r>
              <a:rPr lang="en-US" baseline="0" dirty="0" smtClean="0"/>
              <a:t> for queries of long length.  </a:t>
            </a:r>
            <a:endParaRPr lang="en-US" dirty="0"/>
          </a:p>
        </p:txBody>
      </p:sp>
      <p:sp>
        <p:nvSpPr>
          <p:cNvPr id="4" name="Slide Number Placeholder 3"/>
          <p:cNvSpPr>
            <a:spLocks noGrp="1"/>
          </p:cNvSpPr>
          <p:nvPr>
            <p:ph type="sldNum" sz="quarter" idx="10"/>
          </p:nvPr>
        </p:nvSpPr>
        <p:spPr/>
        <p:txBody>
          <a:bodyPr/>
          <a:lstStyle/>
          <a:p>
            <a:fld id="{3C050E4A-20D3-4E9C-BE30-328211E42FE6}" type="slidenum">
              <a:rPr lang="en-US" smtClean="0"/>
              <a:t>16</a:t>
            </a:fld>
            <a:endParaRPr lang="en-US"/>
          </a:p>
        </p:txBody>
      </p:sp>
    </p:spTree>
    <p:extLst>
      <p:ext uri="{BB962C8B-B14F-4D97-AF65-F5344CB8AC3E}">
        <p14:creationId xmlns:p14="http://schemas.microsoft.com/office/powerpoint/2010/main" val="956136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3831E8-A2F3-41A8-8F3D-2E9A756599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230143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831E8-A2F3-41A8-8F3D-2E9A756599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1002112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831E8-A2F3-41A8-8F3D-2E9A756599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423067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831E8-A2F3-41A8-8F3D-2E9A756599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334646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93831E8-A2F3-41A8-8F3D-2E9A756599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3233397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3831E8-A2F3-41A8-8F3D-2E9A75659953}"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277899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3831E8-A2F3-41A8-8F3D-2E9A75659953}" type="datetimeFigureOut">
              <a:rPr lang="en-US" smtClean="0"/>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59632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3831E8-A2F3-41A8-8F3D-2E9A75659953}" type="datetimeFigureOut">
              <a:rPr lang="en-US" smtClean="0"/>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3718799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3831E8-A2F3-41A8-8F3D-2E9A75659953}" type="datetimeFigureOut">
              <a:rPr lang="en-US" smtClean="0"/>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1031586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3831E8-A2F3-41A8-8F3D-2E9A75659953}"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99348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3831E8-A2F3-41A8-8F3D-2E9A75659953}"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CB22AB-CF9E-49B1-A864-76A2F07480B2}" type="slidenum">
              <a:rPr lang="en-US" smtClean="0"/>
              <a:t>‹#›</a:t>
            </a:fld>
            <a:endParaRPr lang="en-US"/>
          </a:p>
        </p:txBody>
      </p:sp>
    </p:spTree>
    <p:extLst>
      <p:ext uri="{BB962C8B-B14F-4D97-AF65-F5344CB8AC3E}">
        <p14:creationId xmlns:p14="http://schemas.microsoft.com/office/powerpoint/2010/main" val="21541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831E8-A2F3-41A8-8F3D-2E9A75659953}" type="datetimeFigureOut">
              <a:rPr lang="en-US" smtClean="0"/>
              <a:t>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B22AB-CF9E-49B1-A864-76A2F07480B2}" type="slidenum">
              <a:rPr lang="en-US" smtClean="0"/>
              <a:t>‹#›</a:t>
            </a:fld>
            <a:endParaRPr lang="en-US"/>
          </a:p>
        </p:txBody>
      </p:sp>
    </p:spTree>
    <p:extLst>
      <p:ext uri="{BB962C8B-B14F-4D97-AF65-F5344CB8AC3E}">
        <p14:creationId xmlns:p14="http://schemas.microsoft.com/office/powerpoint/2010/main" val="3750552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3048" y="1122363"/>
            <a:ext cx="11049000" cy="2387600"/>
          </a:xfrm>
        </p:spPr>
        <p:txBody>
          <a:bodyPr>
            <a:normAutofit fontScale="90000"/>
          </a:bodyPr>
          <a:lstStyle/>
          <a:p>
            <a:r>
              <a:rPr lang="en-US" dirty="0" smtClean="0"/>
              <a:t/>
            </a:r>
            <a:br>
              <a:rPr lang="en-US" dirty="0" smtClean="0"/>
            </a:br>
            <a:r>
              <a:rPr lang="en-US" dirty="0"/>
              <a:t/>
            </a:r>
            <a:br>
              <a:rPr lang="en-US" dirty="0"/>
            </a:br>
            <a:r>
              <a:rPr lang="en-US" dirty="0"/>
              <a:t> </a:t>
            </a:r>
            <a:r>
              <a:rPr lang="en-US" b="1" dirty="0"/>
              <a:t>Using SNOMED CT Relationships for Data Exploration and Discovery in Rare Diseases - An Interactive Data Visualization Tool </a:t>
            </a:r>
            <a:endParaRPr lang="en-US" dirty="0"/>
          </a:p>
        </p:txBody>
      </p:sp>
      <p:sp>
        <p:nvSpPr>
          <p:cNvPr id="3" name="Subtitle 2"/>
          <p:cNvSpPr>
            <a:spLocks noGrp="1"/>
          </p:cNvSpPr>
          <p:nvPr>
            <p:ph type="subTitle" idx="1"/>
          </p:nvPr>
        </p:nvSpPr>
        <p:spPr/>
        <p:txBody>
          <a:bodyPr>
            <a:noAutofit/>
          </a:bodyPr>
          <a:lstStyle/>
          <a:p>
            <a:r>
              <a:rPr lang="en-US" sz="1600" dirty="0" smtClean="0"/>
              <a:t> </a:t>
            </a:r>
            <a:r>
              <a:rPr lang="en-US" sz="1600" b="1" dirty="0"/>
              <a:t>Tom </a:t>
            </a:r>
            <a:r>
              <a:rPr lang="en-US" sz="1600" b="1" dirty="0" smtClean="0"/>
              <a:t>Balmat</a:t>
            </a:r>
          </a:p>
          <a:p>
            <a:r>
              <a:rPr lang="en-US" sz="1600" b="1" dirty="0"/>
              <a:t>Duke University, Durham, </a:t>
            </a:r>
            <a:r>
              <a:rPr lang="en-US" sz="1600" b="1" dirty="0" smtClean="0"/>
              <a:t>NC</a:t>
            </a:r>
          </a:p>
          <a:p>
            <a:r>
              <a:rPr lang="en-US" sz="1600" b="1" dirty="0" smtClean="0"/>
              <a:t> </a:t>
            </a:r>
          </a:p>
          <a:p>
            <a:r>
              <a:rPr lang="en-US" sz="1600" b="1" dirty="0" smtClean="0"/>
              <a:t>Rachel </a:t>
            </a:r>
            <a:r>
              <a:rPr lang="en-US" sz="1600" b="1" dirty="0"/>
              <a:t>L. Richesson, </a:t>
            </a:r>
            <a:r>
              <a:rPr lang="en-US" sz="1600" b="1" dirty="0" smtClean="0"/>
              <a:t>PhD </a:t>
            </a:r>
            <a:endParaRPr lang="en-US" sz="1600" dirty="0"/>
          </a:p>
          <a:p>
            <a:r>
              <a:rPr lang="en-US" sz="1600" b="1" dirty="0" smtClean="0"/>
              <a:t>University </a:t>
            </a:r>
            <a:r>
              <a:rPr lang="en-US" sz="1600" b="1" dirty="0"/>
              <a:t>of Michigan, Ann Arbor, MI </a:t>
            </a:r>
            <a:endParaRPr lang="en-US" sz="1600" dirty="0" smtClean="0"/>
          </a:p>
        </p:txBody>
      </p:sp>
      <p:sp>
        <p:nvSpPr>
          <p:cNvPr id="4" name="Subtitle 2"/>
          <p:cNvSpPr txBox="1">
            <a:spLocks/>
          </p:cNvSpPr>
          <p:nvPr/>
        </p:nvSpPr>
        <p:spPr>
          <a:xfrm>
            <a:off x="1341749" y="51637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smtClean="0"/>
          </a:p>
          <a:p>
            <a:r>
              <a:rPr lang="en-US" dirty="0" smtClean="0"/>
              <a:t> </a:t>
            </a:r>
            <a:r>
              <a:rPr lang="en-US" sz="1800" b="1" dirty="0" smtClean="0"/>
              <a:t>Presented at AMIA 2021 Virtual Informatics Summit</a:t>
            </a:r>
          </a:p>
          <a:p>
            <a:r>
              <a:rPr lang="en-US" sz="1800" b="1" dirty="0" smtClean="0"/>
              <a:t>March 24, 2021</a:t>
            </a:r>
            <a:endParaRPr lang="en-US" sz="1800" dirty="0" smtClean="0"/>
          </a:p>
        </p:txBody>
      </p:sp>
    </p:spTree>
    <p:extLst>
      <p:ext uri="{BB962C8B-B14F-4D97-AF65-F5344CB8AC3E}">
        <p14:creationId xmlns:p14="http://schemas.microsoft.com/office/powerpoint/2010/main" val="13138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16" y="0"/>
            <a:ext cx="11564769" cy="6858000"/>
          </a:xfrm>
          <a:prstGeom prst="rect">
            <a:avLst/>
          </a:prstGeom>
        </p:spPr>
      </p:pic>
    </p:spTree>
    <p:extLst>
      <p:ext uri="{BB962C8B-B14F-4D97-AF65-F5344CB8AC3E}">
        <p14:creationId xmlns:p14="http://schemas.microsoft.com/office/powerpoint/2010/main" val="117689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02" y="0"/>
            <a:ext cx="10672196" cy="6858000"/>
          </a:xfrm>
          <a:prstGeom prst="rect">
            <a:avLst/>
          </a:prstGeom>
        </p:spPr>
      </p:pic>
    </p:spTree>
    <p:extLst>
      <p:ext uri="{BB962C8B-B14F-4D97-AF65-F5344CB8AC3E}">
        <p14:creationId xmlns:p14="http://schemas.microsoft.com/office/powerpoint/2010/main" val="20421605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1" y="0"/>
            <a:ext cx="8572499" cy="6858000"/>
          </a:xfrm>
          <a:prstGeom prst="rect">
            <a:avLst/>
          </a:prstGeom>
        </p:spPr>
      </p:pic>
    </p:spTree>
    <p:extLst>
      <p:ext uri="{BB962C8B-B14F-4D97-AF65-F5344CB8AC3E}">
        <p14:creationId xmlns:p14="http://schemas.microsoft.com/office/powerpoint/2010/main" val="42288718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1" y="0"/>
            <a:ext cx="8572499" cy="6858000"/>
          </a:xfrm>
          <a:prstGeom prst="rect">
            <a:avLst/>
          </a:prstGeom>
        </p:spPr>
      </p:pic>
    </p:spTree>
    <p:extLst>
      <p:ext uri="{BB962C8B-B14F-4D97-AF65-F5344CB8AC3E}">
        <p14:creationId xmlns:p14="http://schemas.microsoft.com/office/powerpoint/2010/main" val="625887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064"/>
            <a:ext cx="8850565" cy="6789937"/>
          </a:xfrm>
          <a:prstGeom prst="rect">
            <a:avLst/>
          </a:prstGeom>
        </p:spPr>
      </p:pic>
    </p:spTree>
    <p:extLst>
      <p:ext uri="{BB962C8B-B14F-4D97-AF65-F5344CB8AC3E}">
        <p14:creationId xmlns:p14="http://schemas.microsoft.com/office/powerpoint/2010/main" val="15405149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7993" y="288174"/>
            <a:ext cx="12148423" cy="5979623"/>
          </a:xfrm>
          <a:prstGeom prst="rect">
            <a:avLst/>
          </a:prstGeom>
        </p:spPr>
      </p:pic>
    </p:spTree>
    <p:extLst>
      <p:ext uri="{BB962C8B-B14F-4D97-AF65-F5344CB8AC3E}">
        <p14:creationId xmlns:p14="http://schemas.microsoft.com/office/powerpoint/2010/main" val="1939396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5074" y="0"/>
            <a:ext cx="7521593" cy="6592765"/>
          </a:xfrm>
          <a:prstGeom prst="rect">
            <a:avLst/>
          </a:prstGeom>
        </p:spPr>
      </p:pic>
    </p:spTree>
    <p:extLst>
      <p:ext uri="{BB962C8B-B14F-4D97-AF65-F5344CB8AC3E}">
        <p14:creationId xmlns:p14="http://schemas.microsoft.com/office/powerpoint/2010/main" val="3218409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7FF48BC6-7576-4EFE-805B-C26B7CC53615" descr="18FF74B5-8C64-4449-8AE6-FB8B96714CC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6660108" cy="66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4"/>
          <a:stretch>
            <a:fillRect/>
          </a:stretch>
        </p:blipFill>
        <p:spPr>
          <a:xfrm>
            <a:off x="4242063" y="1338605"/>
            <a:ext cx="7271994" cy="5132895"/>
          </a:xfrm>
          <a:prstGeom prst="rect">
            <a:avLst/>
          </a:prstGeom>
          <a:ln w="15875">
            <a:solidFill>
              <a:schemeClr val="tx1"/>
            </a:solidFill>
          </a:ln>
        </p:spPr>
      </p:pic>
      <p:sp>
        <p:nvSpPr>
          <p:cNvPr id="2" name="Title 1"/>
          <p:cNvSpPr>
            <a:spLocks noGrp="1"/>
          </p:cNvSpPr>
          <p:nvPr>
            <p:ph type="title"/>
          </p:nvPr>
        </p:nvSpPr>
        <p:spPr/>
        <p:txBody>
          <a:bodyPr/>
          <a:lstStyle/>
          <a:p>
            <a:r>
              <a:rPr lang="en-US" dirty="0" smtClean="0"/>
              <a:t>Data Model</a:t>
            </a:r>
            <a:endParaRPr lang="en-US" dirty="0"/>
          </a:p>
        </p:txBody>
      </p:sp>
    </p:spTree>
    <p:extLst>
      <p:ext uri="{BB962C8B-B14F-4D97-AF65-F5344CB8AC3E}">
        <p14:creationId xmlns:p14="http://schemas.microsoft.com/office/powerpoint/2010/main" val="1631349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Unanswered questions around mechanism  of Urea Cycle Disorders (UCD)</a:t>
            </a:r>
            <a:endParaRPr lang="en-US" dirty="0"/>
          </a:p>
        </p:txBody>
      </p:sp>
      <p:sp>
        <p:nvSpPr>
          <p:cNvPr id="3" name="Content Placeholder 2"/>
          <p:cNvSpPr>
            <a:spLocks noGrp="1"/>
          </p:cNvSpPr>
          <p:nvPr>
            <p:ph idx="1"/>
          </p:nvPr>
        </p:nvSpPr>
        <p:spPr/>
        <p:txBody>
          <a:bodyPr>
            <a:normAutofit fontScale="85000" lnSpcReduction="20000"/>
          </a:bodyPr>
          <a:lstStyle/>
          <a:p>
            <a:pPr marL="285750" indent="-285750"/>
            <a:r>
              <a:rPr lang="en-US" dirty="0" smtClean="0"/>
              <a:t>UCD </a:t>
            </a:r>
            <a:r>
              <a:rPr lang="en-US" dirty="0"/>
              <a:t>have some issue with the </a:t>
            </a:r>
            <a:r>
              <a:rPr lang="en-US" dirty="0" smtClean="0"/>
              <a:t>Urea Cycle, </a:t>
            </a:r>
            <a:r>
              <a:rPr lang="en-US" dirty="0"/>
              <a:t>which results in a failure to metabolize urea resulting in its accumulation of ammonia, </a:t>
            </a:r>
            <a:r>
              <a:rPr lang="en-US" dirty="0" smtClean="0"/>
              <a:t>a </a:t>
            </a:r>
            <a:r>
              <a:rPr lang="en-US" dirty="0"/>
              <a:t>toxic metabolite, </a:t>
            </a:r>
            <a:r>
              <a:rPr lang="en-US" dirty="0" smtClean="0"/>
              <a:t>in </a:t>
            </a:r>
            <a:r>
              <a:rPr lang="en-US" dirty="0"/>
              <a:t>the body. </a:t>
            </a:r>
            <a:endParaRPr lang="en-US" dirty="0" smtClean="0"/>
          </a:p>
          <a:p>
            <a:pPr marL="285750" indent="-285750"/>
            <a:r>
              <a:rPr lang="en-US" dirty="0"/>
              <a:t>8 UCD </a:t>
            </a:r>
            <a:r>
              <a:rPr lang="en-US" dirty="0" smtClean="0"/>
              <a:t>subtypes affecting different part of urea cycle</a:t>
            </a:r>
            <a:endParaRPr lang="en-US" dirty="0"/>
          </a:p>
          <a:p>
            <a:pPr marL="285750" indent="-285750"/>
            <a:r>
              <a:rPr lang="en-US" dirty="0"/>
              <a:t>Some of the neurological phenotypes seen in UCD is because of ammonia in the body. </a:t>
            </a:r>
            <a:r>
              <a:rPr lang="en-US" dirty="0" smtClean="0"/>
              <a:t>Ammonia </a:t>
            </a:r>
            <a:r>
              <a:rPr lang="en-US" dirty="0"/>
              <a:t>is a general neurotoxin and responsible for many different neurological symptoms. </a:t>
            </a:r>
          </a:p>
          <a:p>
            <a:pPr marL="285750" indent="-285750"/>
            <a:r>
              <a:rPr lang="en-US" dirty="0"/>
              <a:t>Some specific UCD disorders (ALD, ASD, ARG) are expressed in multiple tissues outside liver. </a:t>
            </a:r>
            <a:r>
              <a:rPr lang="en-US" dirty="0" smtClean="0"/>
              <a:t>These disorders then should present symptoms even </a:t>
            </a:r>
            <a:r>
              <a:rPr lang="en-US" dirty="0"/>
              <a:t>though they do not have toxic anemia (</a:t>
            </a:r>
            <a:r>
              <a:rPr lang="en-US" dirty="0" err="1" smtClean="0"/>
              <a:t>hyperammonia</a:t>
            </a:r>
            <a:r>
              <a:rPr lang="en-US" dirty="0" smtClean="0"/>
              <a:t>).</a:t>
            </a:r>
          </a:p>
          <a:p>
            <a:pPr marL="285750" indent="-285750"/>
            <a:r>
              <a:rPr lang="en-US" dirty="0" smtClean="0"/>
              <a:t>Researchers wanted to explore phenotype data (from the natural history study and our Neo4J database) to explore / confirm hypothesis related to different phenotypes (i.e., clinical findings) in different disease type and severity.</a:t>
            </a:r>
          </a:p>
          <a:p>
            <a:pPr marL="285750" indent="-285750"/>
            <a:r>
              <a:rPr lang="en-US" dirty="0" smtClean="0"/>
              <a:t>We needed a tool to do this interactively, outside of Neo4J.</a:t>
            </a:r>
            <a:endParaRPr lang="en-US" dirty="0"/>
          </a:p>
        </p:txBody>
      </p:sp>
      <p:sp>
        <p:nvSpPr>
          <p:cNvPr id="4" name="TextBox 3"/>
          <p:cNvSpPr txBox="1"/>
          <p:nvPr/>
        </p:nvSpPr>
        <p:spPr>
          <a:xfrm>
            <a:off x="10558463" y="-80963"/>
            <a:ext cx="1843088" cy="2308324"/>
          </a:xfrm>
          <a:prstGeom prst="rect">
            <a:avLst/>
          </a:prstGeom>
          <a:noFill/>
        </p:spPr>
        <p:txBody>
          <a:bodyPr wrap="square" rtlCol="0">
            <a:spAutoFit/>
          </a:bodyPr>
          <a:lstStyle/>
          <a:p>
            <a:r>
              <a:rPr lang="en-US" dirty="0" smtClean="0">
                <a:solidFill>
                  <a:srgbClr val="FF0000"/>
                </a:solidFill>
              </a:rPr>
              <a:t>Rachel can give this background so that the demo can show the tool and some queries for all UCD and then ALD in particular.</a:t>
            </a:r>
            <a:endParaRPr lang="en-US" dirty="0">
              <a:solidFill>
                <a:srgbClr val="FF0000"/>
              </a:solidFill>
            </a:endParaRPr>
          </a:p>
        </p:txBody>
      </p:sp>
    </p:spTree>
    <p:extLst>
      <p:ext uri="{BB962C8B-B14F-4D97-AF65-F5344CB8AC3E}">
        <p14:creationId xmlns:p14="http://schemas.microsoft.com/office/powerpoint/2010/main" val="1377404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838200" y="1794462"/>
            <a:ext cx="9257522" cy="4351338"/>
          </a:xfrm>
        </p:spPr>
        <p:txBody>
          <a:bodyPr>
            <a:normAutofit fontScale="85000" lnSpcReduction="20000"/>
          </a:bodyPr>
          <a:lstStyle/>
          <a:p>
            <a:r>
              <a:rPr lang="en-US" dirty="0" smtClean="0">
                <a:solidFill>
                  <a:schemeClr val="bg1">
                    <a:lumMod val="75000"/>
                  </a:schemeClr>
                </a:solidFill>
              </a:rPr>
              <a:t>SNOMED </a:t>
            </a:r>
            <a:r>
              <a:rPr lang="en-US" dirty="0" smtClean="0">
                <a:solidFill>
                  <a:schemeClr val="bg1">
                    <a:lumMod val="75000"/>
                  </a:schemeClr>
                </a:solidFill>
              </a:rPr>
              <a:t>CT Background</a:t>
            </a:r>
          </a:p>
          <a:p>
            <a:pPr lvl="1"/>
            <a:r>
              <a:rPr lang="en-US" dirty="0" smtClean="0">
                <a:solidFill>
                  <a:schemeClr val="bg1">
                    <a:lumMod val="75000"/>
                  </a:schemeClr>
                </a:solidFill>
              </a:rPr>
              <a:t>Structure</a:t>
            </a:r>
          </a:p>
          <a:p>
            <a:pPr lvl="1"/>
            <a:r>
              <a:rPr lang="en-US" dirty="0" smtClean="0">
                <a:solidFill>
                  <a:schemeClr val="bg1">
                    <a:lumMod val="75000"/>
                  </a:schemeClr>
                </a:solidFill>
              </a:rPr>
              <a:t>Value </a:t>
            </a:r>
          </a:p>
          <a:p>
            <a:pPr lvl="1"/>
            <a:r>
              <a:rPr lang="en-US" dirty="0" smtClean="0">
                <a:solidFill>
                  <a:schemeClr val="bg1">
                    <a:lumMod val="75000"/>
                  </a:schemeClr>
                </a:solidFill>
              </a:rPr>
              <a:t>Uses in Analytics (previous </a:t>
            </a:r>
            <a:r>
              <a:rPr lang="en-US" dirty="0" smtClean="0">
                <a:solidFill>
                  <a:schemeClr val="bg1">
                    <a:lumMod val="75000"/>
                  </a:schemeClr>
                </a:solidFill>
              </a:rPr>
              <a:t>work)</a:t>
            </a:r>
          </a:p>
          <a:p>
            <a:r>
              <a:rPr lang="en-US" dirty="0" smtClean="0">
                <a:solidFill>
                  <a:schemeClr val="bg1">
                    <a:lumMod val="75000"/>
                  </a:schemeClr>
                </a:solidFill>
              </a:rPr>
              <a:t>UCD dataset and analytic needs/goals</a:t>
            </a:r>
          </a:p>
          <a:p>
            <a:r>
              <a:rPr lang="en-US" dirty="0" smtClean="0">
                <a:solidFill>
                  <a:schemeClr val="bg1">
                    <a:lumMod val="85000"/>
                  </a:schemeClr>
                </a:solidFill>
              </a:rPr>
              <a:t>Data </a:t>
            </a:r>
            <a:r>
              <a:rPr lang="en-US" dirty="0" err="1" smtClean="0">
                <a:solidFill>
                  <a:schemeClr val="bg1">
                    <a:lumMod val="85000"/>
                  </a:schemeClr>
                </a:solidFill>
              </a:rPr>
              <a:t>Viz</a:t>
            </a:r>
            <a:r>
              <a:rPr lang="en-US" dirty="0" smtClean="0">
                <a:solidFill>
                  <a:schemeClr val="bg1">
                    <a:lumMod val="85000"/>
                  </a:schemeClr>
                </a:solidFill>
              </a:rPr>
              <a:t> tool – </a:t>
            </a:r>
            <a:r>
              <a:rPr lang="en-US" dirty="0" smtClean="0">
                <a:solidFill>
                  <a:schemeClr val="bg1">
                    <a:lumMod val="85000"/>
                  </a:schemeClr>
                </a:solidFill>
              </a:rPr>
              <a:t>design </a:t>
            </a:r>
          </a:p>
          <a:p>
            <a:endParaRPr lang="en-US" dirty="0"/>
          </a:p>
          <a:p>
            <a:r>
              <a:rPr lang="en-US" dirty="0" smtClean="0"/>
              <a:t>Demo Application (VIDEO) </a:t>
            </a:r>
          </a:p>
          <a:p>
            <a:pPr lvl="1"/>
            <a:r>
              <a:rPr lang="en-US" dirty="0" smtClean="0"/>
              <a:t>UCDS translational </a:t>
            </a:r>
            <a:r>
              <a:rPr lang="en-US" dirty="0" smtClean="0"/>
              <a:t>science “story”</a:t>
            </a:r>
          </a:p>
          <a:p>
            <a:endParaRPr lang="en-US" dirty="0"/>
          </a:p>
          <a:p>
            <a:r>
              <a:rPr lang="en-US" b="1" dirty="0" smtClean="0">
                <a:solidFill>
                  <a:schemeClr val="bg1">
                    <a:lumMod val="75000"/>
                  </a:schemeClr>
                </a:solidFill>
              </a:rPr>
              <a:t>Implications and Next Steps</a:t>
            </a:r>
          </a:p>
          <a:p>
            <a:r>
              <a:rPr lang="en-US" b="1" dirty="0" smtClean="0">
                <a:solidFill>
                  <a:schemeClr val="bg1">
                    <a:lumMod val="75000"/>
                  </a:schemeClr>
                </a:solidFill>
              </a:rPr>
              <a:t>Live: Q&amp;A</a:t>
            </a:r>
            <a:endParaRPr lang="en-US" b="1" dirty="0" smtClean="0">
              <a:solidFill>
                <a:schemeClr val="bg1">
                  <a:lumMod val="75000"/>
                </a:schemeClr>
              </a:solidFill>
            </a:endParaRPr>
          </a:p>
        </p:txBody>
      </p:sp>
      <p:sp>
        <p:nvSpPr>
          <p:cNvPr id="4" name="TextBox 3"/>
          <p:cNvSpPr txBox="1"/>
          <p:nvPr/>
        </p:nvSpPr>
        <p:spPr>
          <a:xfrm>
            <a:off x="8628668" y="218978"/>
            <a:ext cx="3563332" cy="5078313"/>
          </a:xfrm>
          <a:prstGeom prst="rect">
            <a:avLst/>
          </a:prstGeom>
          <a:noFill/>
        </p:spPr>
        <p:txBody>
          <a:bodyPr wrap="square" rtlCol="0">
            <a:spAutoFit/>
          </a:bodyPr>
          <a:lstStyle/>
          <a:p>
            <a:r>
              <a:rPr lang="en-US" dirty="0" smtClean="0">
                <a:solidFill>
                  <a:srgbClr val="FF0000"/>
                </a:solidFill>
              </a:rPr>
              <a:t>1</a:t>
            </a:r>
            <a:r>
              <a:rPr lang="en-US" dirty="0">
                <a:solidFill>
                  <a:srgbClr val="FF0000"/>
                </a:solidFill>
              </a:rPr>
              <a:t>. </a:t>
            </a:r>
            <a:r>
              <a:rPr lang="en-US" b="1" dirty="0">
                <a:solidFill>
                  <a:srgbClr val="FF0000"/>
                </a:solidFill>
              </a:rPr>
              <a:t>Recording format:</a:t>
            </a:r>
            <a:r>
              <a:rPr lang="en-US" dirty="0">
                <a:solidFill>
                  <a:srgbClr val="FF0000"/>
                </a:solidFill>
              </a:rPr>
              <a:t> you must record your presentation as either video over slides or audio over slides (i.e., Voice over PowerPoint, </a:t>
            </a:r>
            <a:r>
              <a:rPr lang="en-US" dirty="0" err="1">
                <a:solidFill>
                  <a:srgbClr val="FF0000"/>
                </a:solidFill>
              </a:rPr>
              <a:t>etc</a:t>
            </a:r>
            <a:r>
              <a:rPr lang="en-US" dirty="0">
                <a:solidFill>
                  <a:srgbClr val="FF0000"/>
                </a:solidFill>
              </a:rPr>
              <a:t> ). </a:t>
            </a:r>
            <a:r>
              <a:rPr lang="en-US" b="1" dirty="0">
                <a:solidFill>
                  <a:srgbClr val="FF0000"/>
                </a:solidFill>
              </a:rPr>
              <a:t>VERY IMPORTANT:</a:t>
            </a:r>
            <a:r>
              <a:rPr lang="en-US" dirty="0">
                <a:solidFill>
                  <a:srgbClr val="FF0000"/>
                </a:solidFill>
              </a:rPr>
              <a:t> the recording must be saved as an </a:t>
            </a:r>
            <a:r>
              <a:rPr lang="en-US" b="1" dirty="0">
                <a:solidFill>
                  <a:srgbClr val="FF0000"/>
                </a:solidFill>
              </a:rPr>
              <a:t>mp4 file</a:t>
            </a:r>
            <a:r>
              <a:rPr lang="en-US" dirty="0">
                <a:solidFill>
                  <a:srgbClr val="FF0000"/>
                </a:solidFill>
              </a:rPr>
              <a:t> and cannot exceed </a:t>
            </a:r>
            <a:r>
              <a:rPr lang="en-US" b="1" dirty="0">
                <a:solidFill>
                  <a:srgbClr val="FF0000"/>
                </a:solidFill>
              </a:rPr>
              <a:t>4 gigabytes and </a:t>
            </a:r>
            <a:r>
              <a:rPr lang="en-US" b="1" u="sng" dirty="0">
                <a:solidFill>
                  <a:srgbClr val="FF0000"/>
                </a:solidFill>
              </a:rPr>
              <a:t>13 minutes in length</a:t>
            </a:r>
            <a:r>
              <a:rPr lang="en-US" b="1" dirty="0">
                <a:solidFill>
                  <a:srgbClr val="FF0000"/>
                </a:solidFill>
              </a:rPr>
              <a:t>.</a:t>
            </a:r>
            <a:r>
              <a:rPr lang="en-US" dirty="0">
                <a:solidFill>
                  <a:srgbClr val="FF0000"/>
                </a:solidFill>
              </a:rPr>
              <a:t> </a:t>
            </a:r>
            <a:br>
              <a:rPr lang="en-US" dirty="0">
                <a:solidFill>
                  <a:srgbClr val="FF0000"/>
                </a:solidFill>
              </a:rPr>
            </a:br>
            <a:r>
              <a:rPr lang="en-US" dirty="0">
                <a:solidFill>
                  <a:srgbClr val="FF0000"/>
                </a:solidFill>
              </a:rPr>
              <a:t>2. In addition to the mp4 file, you will also have to submit your slides in a </a:t>
            </a:r>
            <a:r>
              <a:rPr lang="en-US" b="1" dirty="0">
                <a:solidFill>
                  <a:srgbClr val="FF0000"/>
                </a:solidFill>
              </a:rPr>
              <a:t>PDF format</a:t>
            </a:r>
            <a:r>
              <a:rPr lang="en-US" dirty="0">
                <a:solidFill>
                  <a:srgbClr val="FF0000"/>
                </a:solidFill>
              </a:rPr>
              <a:t> so that the attendees can use the handouts as a resource during your presentation. </a:t>
            </a:r>
            <a:br>
              <a:rPr lang="en-US" dirty="0">
                <a:solidFill>
                  <a:srgbClr val="FF0000"/>
                </a:solidFill>
              </a:rPr>
            </a:br>
            <a:r>
              <a:rPr lang="en-US" b="1" dirty="0" smtClean="0">
                <a:solidFill>
                  <a:srgbClr val="FF0000"/>
                </a:solidFill>
              </a:rPr>
              <a:t>DEADLINE</a:t>
            </a:r>
            <a:r>
              <a:rPr lang="en-US" b="1" dirty="0">
                <a:solidFill>
                  <a:srgbClr val="FF0000"/>
                </a:solidFill>
              </a:rPr>
              <a:t>:</a:t>
            </a:r>
            <a:r>
              <a:rPr lang="en-US" dirty="0">
                <a:solidFill>
                  <a:srgbClr val="FF0000"/>
                </a:solidFill>
              </a:rPr>
              <a:t> you must submit your recording and slides by the end of the day on </a:t>
            </a:r>
            <a:r>
              <a:rPr lang="en-US" b="1" dirty="0">
                <a:solidFill>
                  <a:srgbClr val="FF0000"/>
                </a:solidFill>
              </a:rPr>
              <a:t>Wednesday, March </a:t>
            </a:r>
            <a:r>
              <a:rPr lang="en-US" b="1" dirty="0" smtClean="0">
                <a:solidFill>
                  <a:srgbClr val="FF0000"/>
                </a:solidFill>
              </a:rPr>
              <a:t>17.</a:t>
            </a:r>
            <a:r>
              <a:rPr lang="en-US" dirty="0" smtClean="0">
                <a:solidFill>
                  <a:srgbClr val="FF0000"/>
                </a:solidFill>
              </a:rPr>
              <a:t> </a:t>
            </a:r>
            <a:r>
              <a:rPr lang="en-US" dirty="0">
                <a:solidFill>
                  <a:srgbClr val="FF0000"/>
                </a:solidFill>
              </a:rPr>
              <a:t/>
            </a:r>
            <a:br>
              <a:rPr lang="en-US" dirty="0">
                <a:solidFill>
                  <a:srgbClr val="FF0000"/>
                </a:solidFill>
              </a:rPr>
            </a:br>
            <a:endParaRPr lang="en-US" dirty="0">
              <a:solidFill>
                <a:srgbClr val="FF0000"/>
              </a:solidFill>
            </a:endParaRPr>
          </a:p>
        </p:txBody>
      </p:sp>
      <p:sp>
        <p:nvSpPr>
          <p:cNvPr id="5" name="Right Brace 4"/>
          <p:cNvSpPr/>
          <p:nvPr/>
        </p:nvSpPr>
        <p:spPr>
          <a:xfrm>
            <a:off x="5231876" y="1690688"/>
            <a:ext cx="2234153" cy="19621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rot="10800000" flipV="1">
            <a:off x="6628807" y="1881259"/>
            <a:ext cx="1467055" cy="738664"/>
          </a:xfrm>
          <a:prstGeom prst="rect">
            <a:avLst/>
          </a:prstGeom>
          <a:noFill/>
        </p:spPr>
        <p:txBody>
          <a:bodyPr wrap="square" rtlCol="0">
            <a:spAutoFit/>
          </a:bodyPr>
          <a:lstStyle/>
          <a:p>
            <a:r>
              <a:rPr lang="en-US" sz="1400" i="1" dirty="0" smtClean="0">
                <a:solidFill>
                  <a:srgbClr val="7030A0"/>
                </a:solidFill>
              </a:rPr>
              <a:t>Rachel (will keep to 5 minutes and 5-6 slides)</a:t>
            </a:r>
            <a:endParaRPr lang="en-US" sz="1400" i="1" dirty="0">
              <a:solidFill>
                <a:srgbClr val="7030A0"/>
              </a:solidFill>
            </a:endParaRPr>
          </a:p>
        </p:txBody>
      </p:sp>
      <p:sp>
        <p:nvSpPr>
          <p:cNvPr id="7" name="Right Brace 6"/>
          <p:cNvSpPr/>
          <p:nvPr/>
        </p:nvSpPr>
        <p:spPr>
          <a:xfrm>
            <a:off x="5167460" y="3787824"/>
            <a:ext cx="2234153" cy="10556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10800000" flipV="1">
            <a:off x="6663689" y="4015480"/>
            <a:ext cx="2180891" cy="307777"/>
          </a:xfrm>
          <a:prstGeom prst="rect">
            <a:avLst/>
          </a:prstGeom>
          <a:noFill/>
        </p:spPr>
        <p:txBody>
          <a:bodyPr wrap="square" rtlCol="0">
            <a:spAutoFit/>
          </a:bodyPr>
          <a:lstStyle/>
          <a:p>
            <a:r>
              <a:rPr lang="en-US" sz="1400" i="1" dirty="0" smtClean="0">
                <a:solidFill>
                  <a:srgbClr val="7030A0"/>
                </a:solidFill>
              </a:rPr>
              <a:t>Tom – 5- minutes?</a:t>
            </a:r>
            <a:endParaRPr lang="en-US" sz="1400" i="1" dirty="0">
              <a:solidFill>
                <a:srgbClr val="7030A0"/>
              </a:solidFill>
            </a:endParaRPr>
          </a:p>
        </p:txBody>
      </p:sp>
      <p:sp>
        <p:nvSpPr>
          <p:cNvPr id="9" name="TextBox 8"/>
          <p:cNvSpPr txBox="1"/>
          <p:nvPr/>
        </p:nvSpPr>
        <p:spPr>
          <a:xfrm rot="10800000" flipV="1">
            <a:off x="4849536" y="5441882"/>
            <a:ext cx="1814153" cy="307777"/>
          </a:xfrm>
          <a:prstGeom prst="rect">
            <a:avLst/>
          </a:prstGeom>
          <a:noFill/>
        </p:spPr>
        <p:txBody>
          <a:bodyPr wrap="square" rtlCol="0">
            <a:spAutoFit/>
          </a:bodyPr>
          <a:lstStyle/>
          <a:p>
            <a:r>
              <a:rPr lang="en-US" sz="1400" i="1" dirty="0" smtClean="0">
                <a:solidFill>
                  <a:srgbClr val="7030A0"/>
                </a:solidFill>
              </a:rPr>
              <a:t>Rachel (3 minutes)</a:t>
            </a:r>
            <a:endParaRPr lang="en-US" sz="1400" i="1" dirty="0">
              <a:solidFill>
                <a:srgbClr val="7030A0"/>
              </a:solidFill>
            </a:endParaRPr>
          </a:p>
        </p:txBody>
      </p:sp>
    </p:spTree>
    <p:extLst>
      <p:ext uri="{BB962C8B-B14F-4D97-AF65-F5344CB8AC3E}">
        <p14:creationId xmlns:p14="http://schemas.microsoft.com/office/powerpoint/2010/main" val="2832117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838200" y="1794462"/>
            <a:ext cx="9257522" cy="4351338"/>
          </a:xfrm>
        </p:spPr>
        <p:txBody>
          <a:bodyPr>
            <a:normAutofit fontScale="85000" lnSpcReduction="20000"/>
          </a:bodyPr>
          <a:lstStyle/>
          <a:p>
            <a:r>
              <a:rPr lang="en-US" dirty="0" smtClean="0"/>
              <a:t>SNOMED </a:t>
            </a:r>
            <a:r>
              <a:rPr lang="en-US" dirty="0" smtClean="0"/>
              <a:t>CT Background</a:t>
            </a:r>
          </a:p>
          <a:p>
            <a:pPr lvl="1"/>
            <a:r>
              <a:rPr lang="en-US" dirty="0" smtClean="0"/>
              <a:t>Structure</a:t>
            </a:r>
          </a:p>
          <a:p>
            <a:pPr lvl="1"/>
            <a:r>
              <a:rPr lang="en-US" dirty="0" smtClean="0"/>
              <a:t>Value </a:t>
            </a:r>
          </a:p>
          <a:p>
            <a:pPr lvl="1"/>
            <a:r>
              <a:rPr lang="en-US" dirty="0" smtClean="0"/>
              <a:t>Uses in Analytics (previous </a:t>
            </a:r>
            <a:r>
              <a:rPr lang="en-US" dirty="0" smtClean="0"/>
              <a:t>work)</a:t>
            </a:r>
          </a:p>
          <a:p>
            <a:r>
              <a:rPr lang="en-US" dirty="0" smtClean="0"/>
              <a:t>UCD dataset and analytic needs/goals</a:t>
            </a:r>
          </a:p>
          <a:p>
            <a:endParaRPr lang="en-US" dirty="0"/>
          </a:p>
          <a:p>
            <a:r>
              <a:rPr lang="en-US" dirty="0" smtClean="0"/>
              <a:t>Data </a:t>
            </a:r>
            <a:r>
              <a:rPr lang="en-US" dirty="0" err="1" smtClean="0"/>
              <a:t>Viz</a:t>
            </a:r>
            <a:r>
              <a:rPr lang="en-US" dirty="0" smtClean="0"/>
              <a:t> tool – </a:t>
            </a:r>
            <a:r>
              <a:rPr lang="en-US" dirty="0" smtClean="0"/>
              <a:t>design </a:t>
            </a:r>
            <a:endParaRPr lang="en-US" dirty="0"/>
          </a:p>
          <a:p>
            <a:r>
              <a:rPr lang="en-US" dirty="0" smtClean="0"/>
              <a:t>Demo Application (VIDEO) </a:t>
            </a:r>
          </a:p>
          <a:p>
            <a:pPr lvl="1"/>
            <a:r>
              <a:rPr lang="en-US" dirty="0" smtClean="0"/>
              <a:t>UCDS translational </a:t>
            </a:r>
            <a:r>
              <a:rPr lang="en-US" dirty="0" smtClean="0"/>
              <a:t>science “story”</a:t>
            </a:r>
          </a:p>
          <a:p>
            <a:endParaRPr lang="en-US" dirty="0"/>
          </a:p>
          <a:p>
            <a:r>
              <a:rPr lang="en-US" dirty="0" smtClean="0"/>
              <a:t>Implications and Next Steps</a:t>
            </a:r>
          </a:p>
          <a:p>
            <a:r>
              <a:rPr lang="en-US" dirty="0" smtClean="0">
                <a:solidFill>
                  <a:srgbClr val="FF0000"/>
                </a:solidFill>
              </a:rPr>
              <a:t>Live: Q&amp;A</a:t>
            </a:r>
            <a:endParaRPr lang="en-US" dirty="0" smtClean="0">
              <a:solidFill>
                <a:srgbClr val="FF0000"/>
              </a:solidFill>
            </a:endParaRPr>
          </a:p>
        </p:txBody>
      </p:sp>
      <p:sp>
        <p:nvSpPr>
          <p:cNvPr id="4" name="TextBox 3"/>
          <p:cNvSpPr txBox="1"/>
          <p:nvPr/>
        </p:nvSpPr>
        <p:spPr>
          <a:xfrm>
            <a:off x="8628668" y="218978"/>
            <a:ext cx="3563332" cy="5078313"/>
          </a:xfrm>
          <a:prstGeom prst="rect">
            <a:avLst/>
          </a:prstGeom>
          <a:noFill/>
        </p:spPr>
        <p:txBody>
          <a:bodyPr wrap="square" rtlCol="0">
            <a:spAutoFit/>
          </a:bodyPr>
          <a:lstStyle/>
          <a:p>
            <a:r>
              <a:rPr lang="en-US" dirty="0" smtClean="0">
                <a:solidFill>
                  <a:srgbClr val="FF0000"/>
                </a:solidFill>
              </a:rPr>
              <a:t>1</a:t>
            </a:r>
            <a:r>
              <a:rPr lang="en-US" dirty="0">
                <a:solidFill>
                  <a:srgbClr val="FF0000"/>
                </a:solidFill>
              </a:rPr>
              <a:t>. </a:t>
            </a:r>
            <a:r>
              <a:rPr lang="en-US" b="1" dirty="0">
                <a:solidFill>
                  <a:srgbClr val="FF0000"/>
                </a:solidFill>
              </a:rPr>
              <a:t>Recording format:</a:t>
            </a:r>
            <a:r>
              <a:rPr lang="en-US" dirty="0">
                <a:solidFill>
                  <a:srgbClr val="FF0000"/>
                </a:solidFill>
              </a:rPr>
              <a:t> you must record your presentation as either video over slides or audio over slides (i.e., Voice over PowerPoint, </a:t>
            </a:r>
            <a:r>
              <a:rPr lang="en-US" dirty="0" err="1">
                <a:solidFill>
                  <a:srgbClr val="FF0000"/>
                </a:solidFill>
              </a:rPr>
              <a:t>etc</a:t>
            </a:r>
            <a:r>
              <a:rPr lang="en-US" dirty="0">
                <a:solidFill>
                  <a:srgbClr val="FF0000"/>
                </a:solidFill>
              </a:rPr>
              <a:t> ). </a:t>
            </a:r>
            <a:r>
              <a:rPr lang="en-US" b="1" dirty="0">
                <a:solidFill>
                  <a:srgbClr val="FF0000"/>
                </a:solidFill>
              </a:rPr>
              <a:t>VERY IMPORTANT:</a:t>
            </a:r>
            <a:r>
              <a:rPr lang="en-US" dirty="0">
                <a:solidFill>
                  <a:srgbClr val="FF0000"/>
                </a:solidFill>
              </a:rPr>
              <a:t> the recording must be saved as an </a:t>
            </a:r>
            <a:r>
              <a:rPr lang="en-US" b="1" dirty="0">
                <a:solidFill>
                  <a:srgbClr val="FF0000"/>
                </a:solidFill>
              </a:rPr>
              <a:t>mp4 file</a:t>
            </a:r>
            <a:r>
              <a:rPr lang="en-US" dirty="0">
                <a:solidFill>
                  <a:srgbClr val="FF0000"/>
                </a:solidFill>
              </a:rPr>
              <a:t> and cannot exceed </a:t>
            </a:r>
            <a:r>
              <a:rPr lang="en-US" b="1" dirty="0">
                <a:solidFill>
                  <a:srgbClr val="FF0000"/>
                </a:solidFill>
              </a:rPr>
              <a:t>4 gigabytes and </a:t>
            </a:r>
            <a:r>
              <a:rPr lang="en-US" b="1" u="sng" dirty="0">
                <a:solidFill>
                  <a:srgbClr val="FF0000"/>
                </a:solidFill>
              </a:rPr>
              <a:t>13 minutes in length</a:t>
            </a:r>
            <a:r>
              <a:rPr lang="en-US" b="1" dirty="0">
                <a:solidFill>
                  <a:srgbClr val="FF0000"/>
                </a:solidFill>
              </a:rPr>
              <a:t>.</a:t>
            </a:r>
            <a:r>
              <a:rPr lang="en-US" dirty="0">
                <a:solidFill>
                  <a:srgbClr val="FF0000"/>
                </a:solidFill>
              </a:rPr>
              <a:t> </a:t>
            </a:r>
            <a:br>
              <a:rPr lang="en-US" dirty="0">
                <a:solidFill>
                  <a:srgbClr val="FF0000"/>
                </a:solidFill>
              </a:rPr>
            </a:br>
            <a:r>
              <a:rPr lang="en-US" dirty="0">
                <a:solidFill>
                  <a:srgbClr val="FF0000"/>
                </a:solidFill>
              </a:rPr>
              <a:t>2. In addition to the mp4 file, you will also have to submit your slides in a </a:t>
            </a:r>
            <a:r>
              <a:rPr lang="en-US" b="1" dirty="0">
                <a:solidFill>
                  <a:srgbClr val="FF0000"/>
                </a:solidFill>
              </a:rPr>
              <a:t>PDF format</a:t>
            </a:r>
            <a:r>
              <a:rPr lang="en-US" dirty="0">
                <a:solidFill>
                  <a:srgbClr val="FF0000"/>
                </a:solidFill>
              </a:rPr>
              <a:t> so that the attendees can use the handouts as a resource during your presentation. </a:t>
            </a:r>
            <a:br>
              <a:rPr lang="en-US" dirty="0">
                <a:solidFill>
                  <a:srgbClr val="FF0000"/>
                </a:solidFill>
              </a:rPr>
            </a:br>
            <a:r>
              <a:rPr lang="en-US" b="1" dirty="0" smtClean="0">
                <a:solidFill>
                  <a:srgbClr val="FF0000"/>
                </a:solidFill>
              </a:rPr>
              <a:t>DEADLINE</a:t>
            </a:r>
            <a:r>
              <a:rPr lang="en-US" b="1" dirty="0">
                <a:solidFill>
                  <a:srgbClr val="FF0000"/>
                </a:solidFill>
              </a:rPr>
              <a:t>:</a:t>
            </a:r>
            <a:r>
              <a:rPr lang="en-US" dirty="0">
                <a:solidFill>
                  <a:srgbClr val="FF0000"/>
                </a:solidFill>
              </a:rPr>
              <a:t> you must submit your recording and slides by the end of the day on </a:t>
            </a:r>
            <a:r>
              <a:rPr lang="en-US" b="1" dirty="0">
                <a:solidFill>
                  <a:srgbClr val="FF0000"/>
                </a:solidFill>
              </a:rPr>
              <a:t>Wednesday, March </a:t>
            </a:r>
            <a:r>
              <a:rPr lang="en-US" b="1" dirty="0" smtClean="0">
                <a:solidFill>
                  <a:srgbClr val="FF0000"/>
                </a:solidFill>
              </a:rPr>
              <a:t>17.</a:t>
            </a:r>
            <a:r>
              <a:rPr lang="en-US" dirty="0" smtClean="0">
                <a:solidFill>
                  <a:srgbClr val="FF0000"/>
                </a:solidFill>
              </a:rPr>
              <a:t> </a:t>
            </a:r>
            <a:r>
              <a:rPr lang="en-US" dirty="0">
                <a:solidFill>
                  <a:srgbClr val="FF0000"/>
                </a:solidFill>
              </a:rPr>
              <a:t/>
            </a:r>
            <a:br>
              <a:rPr lang="en-US" dirty="0">
                <a:solidFill>
                  <a:srgbClr val="FF0000"/>
                </a:solidFill>
              </a:rPr>
            </a:br>
            <a:endParaRPr lang="en-US" dirty="0">
              <a:solidFill>
                <a:srgbClr val="FF0000"/>
              </a:solidFill>
            </a:endParaRPr>
          </a:p>
        </p:txBody>
      </p:sp>
      <p:sp>
        <p:nvSpPr>
          <p:cNvPr id="5" name="Right Brace 4"/>
          <p:cNvSpPr/>
          <p:nvPr/>
        </p:nvSpPr>
        <p:spPr>
          <a:xfrm>
            <a:off x="5231876" y="1690688"/>
            <a:ext cx="2234153" cy="19621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rot="10800000" flipV="1">
            <a:off x="6628807" y="1881259"/>
            <a:ext cx="1467055" cy="738664"/>
          </a:xfrm>
          <a:prstGeom prst="rect">
            <a:avLst/>
          </a:prstGeom>
          <a:noFill/>
        </p:spPr>
        <p:txBody>
          <a:bodyPr wrap="square" rtlCol="0">
            <a:spAutoFit/>
          </a:bodyPr>
          <a:lstStyle/>
          <a:p>
            <a:r>
              <a:rPr lang="en-US" sz="1400" i="1" dirty="0" smtClean="0">
                <a:solidFill>
                  <a:srgbClr val="7030A0"/>
                </a:solidFill>
              </a:rPr>
              <a:t>Rachel (will keep to 5 minutes and 5-6 slides)</a:t>
            </a:r>
            <a:endParaRPr lang="en-US" sz="1400" i="1" dirty="0">
              <a:solidFill>
                <a:srgbClr val="7030A0"/>
              </a:solidFill>
            </a:endParaRPr>
          </a:p>
        </p:txBody>
      </p:sp>
      <p:sp>
        <p:nvSpPr>
          <p:cNvPr id="7" name="Right Brace 6"/>
          <p:cNvSpPr/>
          <p:nvPr/>
        </p:nvSpPr>
        <p:spPr>
          <a:xfrm>
            <a:off x="5167460" y="3787824"/>
            <a:ext cx="2234153" cy="10556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10800000" flipV="1">
            <a:off x="6663689" y="4015480"/>
            <a:ext cx="2180891" cy="307777"/>
          </a:xfrm>
          <a:prstGeom prst="rect">
            <a:avLst/>
          </a:prstGeom>
          <a:noFill/>
        </p:spPr>
        <p:txBody>
          <a:bodyPr wrap="square" rtlCol="0">
            <a:spAutoFit/>
          </a:bodyPr>
          <a:lstStyle/>
          <a:p>
            <a:r>
              <a:rPr lang="en-US" sz="1400" i="1" dirty="0" smtClean="0">
                <a:solidFill>
                  <a:srgbClr val="7030A0"/>
                </a:solidFill>
              </a:rPr>
              <a:t>Tom – 5- minutes?</a:t>
            </a:r>
            <a:endParaRPr lang="en-US" sz="1400" i="1" dirty="0">
              <a:solidFill>
                <a:srgbClr val="7030A0"/>
              </a:solidFill>
            </a:endParaRPr>
          </a:p>
        </p:txBody>
      </p:sp>
      <p:sp>
        <p:nvSpPr>
          <p:cNvPr id="9" name="TextBox 8"/>
          <p:cNvSpPr txBox="1"/>
          <p:nvPr/>
        </p:nvSpPr>
        <p:spPr>
          <a:xfrm rot="10800000" flipV="1">
            <a:off x="4849536" y="5441882"/>
            <a:ext cx="1814153" cy="307777"/>
          </a:xfrm>
          <a:prstGeom prst="rect">
            <a:avLst/>
          </a:prstGeom>
          <a:noFill/>
        </p:spPr>
        <p:txBody>
          <a:bodyPr wrap="square" rtlCol="0">
            <a:spAutoFit/>
          </a:bodyPr>
          <a:lstStyle/>
          <a:p>
            <a:r>
              <a:rPr lang="en-US" sz="1400" i="1" dirty="0" smtClean="0">
                <a:solidFill>
                  <a:srgbClr val="7030A0"/>
                </a:solidFill>
              </a:rPr>
              <a:t>Rachel (3 minutes)</a:t>
            </a:r>
            <a:endParaRPr lang="en-US" sz="1400" i="1" dirty="0">
              <a:solidFill>
                <a:srgbClr val="7030A0"/>
              </a:solidFill>
            </a:endParaRPr>
          </a:p>
        </p:txBody>
      </p:sp>
    </p:spTree>
    <p:extLst>
      <p:ext uri="{BB962C8B-B14F-4D97-AF65-F5344CB8AC3E}">
        <p14:creationId xmlns:p14="http://schemas.microsoft.com/office/powerpoint/2010/main" val="3536559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114800" cy="1325563"/>
          </a:xfrm>
        </p:spPr>
        <p:txBody>
          <a:bodyPr/>
          <a:lstStyle/>
          <a:p>
            <a:r>
              <a:rPr lang="en-US" dirty="0" smtClean="0"/>
              <a:t>Tool Architecture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Data stored in Neo4J graph database stored on Duke Research Toolkits, </a:t>
            </a:r>
            <a:r>
              <a:rPr lang="en-US" dirty="0"/>
              <a:t>a self-service portal for researchers </a:t>
            </a:r>
            <a:r>
              <a:rPr lang="en-US" dirty="0" smtClean="0"/>
              <a:t>and developers create </a:t>
            </a:r>
            <a:r>
              <a:rPr lang="en-US" dirty="0"/>
              <a:t>to project-based virtual machines with storage and to the Duke Compute Cluster (DCC). </a:t>
            </a:r>
            <a:endParaRPr lang="en-US" dirty="0" smtClean="0"/>
          </a:p>
          <a:p>
            <a:r>
              <a:rPr lang="en-US" dirty="0" smtClean="0"/>
              <a:t>Interactive query tool developed </a:t>
            </a:r>
            <a:r>
              <a:rPr lang="en-US" dirty="0"/>
              <a:t>in </a:t>
            </a:r>
            <a:r>
              <a:rPr lang="en-US" dirty="0" smtClean="0"/>
              <a:t>R.</a:t>
            </a:r>
          </a:p>
          <a:p>
            <a:pPr marL="0" indent="0">
              <a:buNone/>
            </a:pPr>
            <a:endParaRPr lang="en-US" dirty="0" smtClean="0"/>
          </a:p>
          <a:p>
            <a:endParaRPr lang="en-US" dirty="0" smtClean="0"/>
          </a:p>
          <a:p>
            <a:r>
              <a:rPr lang="en-US" dirty="0" smtClean="0"/>
              <a:t>Shiny package provides </a:t>
            </a:r>
            <a:r>
              <a:rPr lang="en-US" dirty="0"/>
              <a:t>functions for developing web pages for user interaction, while making available the entire R suite for back-end computation. </a:t>
            </a:r>
            <a:endParaRPr lang="en-US" dirty="0" smtClean="0"/>
          </a:p>
          <a:p>
            <a:endParaRPr lang="en-US" dirty="0"/>
          </a:p>
          <a:p>
            <a:r>
              <a:rPr lang="en-US" dirty="0" smtClean="0"/>
              <a:t>RNeo4j </a:t>
            </a:r>
            <a:r>
              <a:rPr lang="en-US" dirty="0"/>
              <a:t>provides an interface between R and a Neo4j </a:t>
            </a:r>
            <a:r>
              <a:rPr lang="en-US" dirty="0" smtClean="0"/>
              <a:t>database.</a:t>
            </a:r>
          </a:p>
          <a:p>
            <a:pPr lvl="1"/>
            <a:r>
              <a:rPr lang="en-US" dirty="0" smtClean="0"/>
              <a:t>queries </a:t>
            </a:r>
            <a:r>
              <a:rPr lang="en-US" dirty="0"/>
              <a:t>resulting from user-specified inquiries are executed as a Cypher query against the graph database. </a:t>
            </a:r>
            <a:endParaRPr lang="en-US" dirty="0" smtClean="0"/>
          </a:p>
          <a:p>
            <a:pPr lvl="1"/>
            <a:endParaRPr lang="en-US" dirty="0"/>
          </a:p>
          <a:p>
            <a:r>
              <a:rPr lang="en-US" dirty="0" err="1" smtClean="0"/>
              <a:t>visNetwork</a:t>
            </a:r>
            <a:r>
              <a:rPr lang="en-US" dirty="0" smtClean="0"/>
              <a:t> package provides </a:t>
            </a:r>
            <a:r>
              <a:rPr lang="en-US" dirty="0"/>
              <a:t>functions to generate nodes and connecting edges from queried, tabular data</a:t>
            </a:r>
            <a:r>
              <a:rPr lang="en-US" dirty="0" smtClean="0"/>
              <a:t>. </a:t>
            </a:r>
            <a:endParaRPr lang="en-US" dirty="0"/>
          </a:p>
        </p:txBody>
      </p:sp>
      <p:sp>
        <p:nvSpPr>
          <p:cNvPr id="4" name="TextBox 3"/>
          <p:cNvSpPr txBox="1"/>
          <p:nvPr/>
        </p:nvSpPr>
        <p:spPr>
          <a:xfrm>
            <a:off x="6029325" y="266700"/>
            <a:ext cx="5448300" cy="923330"/>
          </a:xfrm>
          <a:prstGeom prst="rect">
            <a:avLst/>
          </a:prstGeom>
          <a:noFill/>
        </p:spPr>
        <p:txBody>
          <a:bodyPr wrap="square" rtlCol="0">
            <a:spAutoFit/>
          </a:bodyPr>
          <a:lstStyle/>
          <a:p>
            <a:r>
              <a:rPr lang="en-US" dirty="0" smtClean="0">
                <a:solidFill>
                  <a:srgbClr val="FF0000"/>
                </a:solidFill>
              </a:rPr>
              <a:t>Tom – This can be part of the video or I can speak to it as part of my intro.  Add any other technical details you want to the slide.</a:t>
            </a:r>
            <a:endParaRPr lang="en-US" dirty="0">
              <a:solidFill>
                <a:srgbClr val="FF0000"/>
              </a:solidFill>
            </a:endParaRPr>
          </a:p>
        </p:txBody>
      </p:sp>
    </p:spTree>
    <p:extLst>
      <p:ext uri="{BB962C8B-B14F-4D97-AF65-F5344CB8AC3E}">
        <p14:creationId xmlns:p14="http://schemas.microsoft.com/office/powerpoint/2010/main" val="332471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user experience  </a:t>
            </a:r>
            <a:r>
              <a:rPr lang="en-US" sz="2000" b="1" dirty="0" smtClean="0">
                <a:solidFill>
                  <a:srgbClr val="FF0000"/>
                </a:solidFill>
              </a:rPr>
              <a:t>(Tom’s VIDEO to walk through the following steps)</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a:t>To use the visualization tool, a researcher selects SNOMED CT concepts from a hierarchical list </a:t>
            </a:r>
            <a:r>
              <a:rPr lang="en-US" u="sng" dirty="0"/>
              <a:t>patterned by the SNOMED CT </a:t>
            </a:r>
            <a:r>
              <a:rPr lang="en-US" u="sng" dirty="0" smtClean="0"/>
              <a:t>browser</a:t>
            </a:r>
            <a:r>
              <a:rPr lang="en-US" dirty="0" smtClean="0"/>
              <a:t>, </a:t>
            </a:r>
            <a:r>
              <a:rPr lang="en-US" dirty="0"/>
              <a:t>and additional covariates (UCD subtype, history of HA events, sex, age) to be represented as nodes in the graph. </a:t>
            </a:r>
            <a:endParaRPr lang="en-US" dirty="0" smtClean="0"/>
          </a:p>
          <a:p>
            <a:r>
              <a:rPr lang="en-US" dirty="0" smtClean="0"/>
              <a:t>The </a:t>
            </a:r>
            <a:r>
              <a:rPr lang="en-US" dirty="0"/>
              <a:t>R script queries the UCD data in the Neo4j graph database and uses it to construct node and edge descriptor tables. </a:t>
            </a:r>
            <a:endParaRPr lang="en-US" dirty="0" smtClean="0"/>
          </a:p>
          <a:p>
            <a:r>
              <a:rPr lang="en-US" dirty="0" smtClean="0"/>
              <a:t>The </a:t>
            </a:r>
            <a:r>
              <a:rPr lang="en-US" dirty="0"/>
              <a:t>descriptor tables are processed by </a:t>
            </a:r>
            <a:r>
              <a:rPr lang="en-US" dirty="0" err="1"/>
              <a:t>visNetwork</a:t>
            </a:r>
            <a:r>
              <a:rPr lang="en-US" dirty="0"/>
              <a:t> to produce a graph presented in a sub-window of the viewer’s web page. </a:t>
            </a:r>
            <a:endParaRPr lang="en-US" dirty="0" smtClean="0"/>
          </a:p>
          <a:p>
            <a:r>
              <a:rPr lang="en-US" dirty="0" smtClean="0"/>
              <a:t>The </a:t>
            </a:r>
            <a:r>
              <a:rPr lang="en-US" dirty="0"/>
              <a:t>user reviews the graph with various roll-over labels, zooming methods, and graph reformatting operations (bipartite, tripartite, radial edge bundled). Node and edge sizes, weights, and roll-over labels indicate numbers of distinct associated participants. </a:t>
            </a:r>
            <a:endParaRPr lang="en-US" dirty="0"/>
          </a:p>
        </p:txBody>
      </p:sp>
    </p:spTree>
    <p:extLst>
      <p:ext uri="{BB962C8B-B14F-4D97-AF65-F5344CB8AC3E}">
        <p14:creationId xmlns:p14="http://schemas.microsoft.com/office/powerpoint/2010/main" val="268999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application in action; describe iterative collaborative data exploration</a:t>
            </a:r>
            <a:endParaRPr lang="en-US" dirty="0"/>
          </a:p>
        </p:txBody>
      </p:sp>
      <p:sp>
        <p:nvSpPr>
          <p:cNvPr id="5" name="TextBox 4"/>
          <p:cNvSpPr txBox="1"/>
          <p:nvPr/>
        </p:nvSpPr>
        <p:spPr>
          <a:xfrm>
            <a:off x="9867900" y="309563"/>
            <a:ext cx="1690688" cy="646331"/>
          </a:xfrm>
          <a:prstGeom prst="rect">
            <a:avLst/>
          </a:prstGeom>
          <a:noFill/>
        </p:spPr>
        <p:txBody>
          <a:bodyPr wrap="square" rtlCol="0">
            <a:spAutoFit/>
          </a:bodyPr>
          <a:lstStyle/>
          <a:p>
            <a:r>
              <a:rPr lang="en-US" dirty="0" smtClean="0">
                <a:solidFill>
                  <a:srgbClr val="FF0000"/>
                </a:solidFill>
              </a:rPr>
              <a:t>VIDEO – 5-7 minutes</a:t>
            </a:r>
            <a:endParaRPr lang="en-US" dirty="0">
              <a:solidFill>
                <a:srgbClr val="FF0000"/>
              </a:solidFill>
            </a:endParaRP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46316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7" y="188912"/>
            <a:ext cx="11077575" cy="1325563"/>
          </a:xfrm>
        </p:spPr>
        <p:txBody>
          <a:bodyPr/>
          <a:lstStyle/>
          <a:p>
            <a:r>
              <a:rPr lang="en-US" dirty="0" smtClean="0">
                <a:solidFill>
                  <a:srgbClr val="FF0000"/>
                </a:solidFill>
              </a:rPr>
              <a:t>TOM – pick any queries that make sense to you.</a:t>
            </a:r>
            <a:endParaRPr lang="en-US" dirty="0">
              <a:solidFill>
                <a:srgbClr val="FF0000"/>
              </a:solidFill>
            </a:endParaRPr>
          </a:p>
        </p:txBody>
      </p:sp>
      <p:sp>
        <p:nvSpPr>
          <p:cNvPr id="3" name="Content Placeholder 2"/>
          <p:cNvSpPr>
            <a:spLocks noGrp="1"/>
          </p:cNvSpPr>
          <p:nvPr>
            <p:ph idx="1"/>
          </p:nvPr>
        </p:nvSpPr>
        <p:spPr>
          <a:xfrm>
            <a:off x="1985963" y="1514475"/>
            <a:ext cx="9996487" cy="5289550"/>
          </a:xfrm>
        </p:spPr>
        <p:txBody>
          <a:bodyPr>
            <a:normAutofit fontScale="85000" lnSpcReduction="20000"/>
          </a:bodyPr>
          <a:lstStyle/>
          <a:p>
            <a:r>
              <a:rPr lang="en-US" dirty="0" smtClean="0"/>
              <a:t>The next 2 slides are screen shots that I have in the paper (I scraped them from our Zoom calls); you do not have to be compelled to use them.</a:t>
            </a:r>
            <a:br>
              <a:rPr lang="en-US" dirty="0" smtClean="0"/>
            </a:br>
            <a:r>
              <a:rPr lang="en-US" dirty="0" smtClean="0"/>
              <a:t/>
            </a:r>
            <a:br>
              <a:rPr lang="en-US" dirty="0" smtClean="0"/>
            </a:br>
            <a:r>
              <a:rPr lang="en-US" dirty="0" smtClean="0"/>
              <a:t>I thought it would be interesting to do one query that shows all the different UCD sub-types and a SNOMED code.  Then we can add the HA events / no HA events variable.  (Hovering over the nodes and edges to show the counts.) </a:t>
            </a:r>
          </a:p>
          <a:p>
            <a:r>
              <a:rPr lang="en-US" dirty="0" smtClean="0"/>
              <a:t>Then we could focus in on ALD as one type of UCD.  And show the ALD + no-HA + intentional tremors node with the talking point.</a:t>
            </a:r>
          </a:p>
          <a:p>
            <a:r>
              <a:rPr lang="en-US" dirty="0" smtClean="0"/>
              <a:t>A final talking point could be the fact that the edge thickness can be difficult to interpret when there are fewer observations. </a:t>
            </a:r>
          </a:p>
          <a:p>
            <a:pPr lvl="1"/>
            <a:r>
              <a:rPr lang="en-US" dirty="0" smtClean="0"/>
              <a:t>“We </a:t>
            </a:r>
            <a:r>
              <a:rPr lang="en-US" dirty="0"/>
              <a:t>found that the size connected vertices must be considered when assessing significance of relative relationships. For instance, due to its heavier connecting edge, the relationship of proximal-UCD disorders to Attention Deficit Hyperactivity Disorder appeared more significant than that to Mood Disorder in our visualization. However, the heavier edge was explained by a greater number of observations in the first relationship than in the second, when in fact, the proportions of different UCD subtypes for each SNOMED concept were similar. </a:t>
            </a:r>
            <a:r>
              <a:rPr lang="en-US" dirty="0" smtClean="0"/>
              <a:t>“</a:t>
            </a:r>
            <a:endParaRPr lang="en-US" sz="2200" dirty="0" smtClean="0"/>
          </a:p>
          <a:p>
            <a:pPr marL="0" indent="0">
              <a:buNone/>
            </a:pPr>
            <a:r>
              <a:rPr lang="en-US" sz="2600" dirty="0"/>
              <a:t>	</a:t>
            </a:r>
            <a:endParaRPr lang="en-US" dirty="0" smtClean="0"/>
          </a:p>
          <a:p>
            <a:endParaRPr lang="en-US" dirty="0" smtClean="0"/>
          </a:p>
          <a:p>
            <a:endParaRPr lang="en-US" dirty="0" smtClean="0"/>
          </a:p>
        </p:txBody>
      </p:sp>
      <p:sp>
        <p:nvSpPr>
          <p:cNvPr id="4" name="TextBox 3"/>
          <p:cNvSpPr txBox="1"/>
          <p:nvPr/>
        </p:nvSpPr>
        <p:spPr>
          <a:xfrm>
            <a:off x="-61912" y="1514475"/>
            <a:ext cx="1824037" cy="3139321"/>
          </a:xfrm>
          <a:prstGeom prst="rect">
            <a:avLst/>
          </a:prstGeom>
          <a:noFill/>
        </p:spPr>
        <p:txBody>
          <a:bodyPr wrap="square" rtlCol="0">
            <a:spAutoFit/>
          </a:bodyPr>
          <a:lstStyle/>
          <a:p>
            <a:r>
              <a:rPr lang="en-US" b="1" dirty="0" smtClean="0">
                <a:solidFill>
                  <a:srgbClr val="FF0000"/>
                </a:solidFill>
              </a:rPr>
              <a:t>Your video can have audio (preferred) or can just be video and I can add audio on top. In either case, I can provide the set-up (background) and the conclusions.</a:t>
            </a:r>
            <a:endParaRPr lang="en-US" b="1" dirty="0">
              <a:solidFill>
                <a:srgbClr val="FF0000"/>
              </a:solidFill>
            </a:endParaRPr>
          </a:p>
        </p:txBody>
      </p:sp>
    </p:spTree>
    <p:extLst>
      <p:ext uri="{BB962C8B-B14F-4D97-AF65-F5344CB8AC3E}">
        <p14:creationId xmlns:p14="http://schemas.microsoft.com/office/powerpoint/2010/main" val="198124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88795" y="311084"/>
            <a:ext cx="10100822" cy="6433795"/>
          </a:xfrm>
          <a:prstGeom prst="rect">
            <a:avLst/>
          </a:prstGeom>
          <a:ln>
            <a:solidFill>
              <a:schemeClr val="tx1"/>
            </a:solidFill>
          </a:ln>
        </p:spPr>
      </p:pic>
    </p:spTree>
    <p:extLst>
      <p:ext uri="{BB962C8B-B14F-4D97-AF65-F5344CB8AC3E}">
        <p14:creationId xmlns:p14="http://schemas.microsoft.com/office/powerpoint/2010/main" val="3713970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8075" y="794297"/>
            <a:ext cx="11632676" cy="5637994"/>
          </a:xfrm>
          <a:prstGeom prst="rect">
            <a:avLst/>
          </a:prstGeom>
        </p:spPr>
      </p:pic>
      <p:sp>
        <p:nvSpPr>
          <p:cNvPr id="4" name="Rectangle 3"/>
          <p:cNvSpPr/>
          <p:nvPr/>
        </p:nvSpPr>
        <p:spPr>
          <a:xfrm>
            <a:off x="7472363" y="1471612"/>
            <a:ext cx="4352925" cy="3139321"/>
          </a:xfrm>
          <a:prstGeom prst="rect">
            <a:avLst/>
          </a:prstGeom>
        </p:spPr>
        <p:txBody>
          <a:bodyPr wrap="square">
            <a:spAutoFit/>
          </a:bodyPr>
          <a:lstStyle/>
          <a:p>
            <a:r>
              <a:rPr lang="en-US" b="1" i="1" dirty="0" smtClean="0">
                <a:solidFill>
                  <a:srgbClr val="FF0000"/>
                </a:solidFill>
              </a:rPr>
              <a:t>Talking point: </a:t>
            </a:r>
          </a:p>
          <a:p>
            <a:endParaRPr lang="en-US" b="1" i="1" dirty="0">
              <a:solidFill>
                <a:srgbClr val="FF0000"/>
              </a:solidFill>
            </a:endParaRPr>
          </a:p>
          <a:p>
            <a:r>
              <a:rPr lang="en-US" b="1" i="1" dirty="0" smtClean="0">
                <a:solidFill>
                  <a:srgbClr val="FF0000"/>
                </a:solidFill>
              </a:rPr>
              <a:t>“The </a:t>
            </a:r>
            <a:r>
              <a:rPr lang="en-US" b="1" i="1" dirty="0">
                <a:solidFill>
                  <a:srgbClr val="FF0000"/>
                </a:solidFill>
              </a:rPr>
              <a:t>fact that ALD have no HA events but have resting and intentional tremors…  this is a great visualization. Help us decide which of these neurological phenotypes are due to </a:t>
            </a:r>
            <a:r>
              <a:rPr lang="en-US" b="1" i="1" dirty="0" err="1">
                <a:solidFill>
                  <a:srgbClr val="FF0000"/>
                </a:solidFill>
              </a:rPr>
              <a:t>hyperammonemia</a:t>
            </a:r>
            <a:r>
              <a:rPr lang="en-US" b="1" i="1" dirty="0">
                <a:solidFill>
                  <a:srgbClr val="FF0000"/>
                </a:solidFill>
              </a:rPr>
              <a:t> (as a result of UCD and impacting the brain) versus a loss of other enzymatic function due to the specific disease/failure of the urea cycle metabolism.” </a:t>
            </a:r>
            <a:r>
              <a:rPr lang="en-US" b="1" i="1" dirty="0" smtClean="0">
                <a:solidFill>
                  <a:srgbClr val="FF0000"/>
                </a:solidFill>
              </a:rPr>
              <a:t> (Sandesh quote)</a:t>
            </a:r>
            <a:endParaRPr lang="en-US" b="1" i="1" dirty="0">
              <a:solidFill>
                <a:srgbClr val="FF0000"/>
              </a:solidFill>
            </a:endParaRPr>
          </a:p>
        </p:txBody>
      </p:sp>
    </p:spTree>
    <p:extLst>
      <p:ext uri="{BB962C8B-B14F-4D97-AF65-F5344CB8AC3E}">
        <p14:creationId xmlns:p14="http://schemas.microsoft.com/office/powerpoint/2010/main" val="1200106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571500" y="1592261"/>
            <a:ext cx="10761482" cy="477785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smtClean="0"/>
              <a:t>“The fact that ALD have no HA events but have resting and intentional tremors…  this is a great visualization. Help us decide which of these neurological phenotypes are due to </a:t>
            </a:r>
            <a:r>
              <a:rPr lang="en-US" i="1" dirty="0" err="1" smtClean="0"/>
              <a:t>hyperammonemia</a:t>
            </a:r>
            <a:r>
              <a:rPr lang="en-US" i="1" dirty="0" smtClean="0"/>
              <a:t> (as a result of UCD and impacting the brain) versus a loss of other enzymatic function due to the specific disease/failure of the urea cycle metabolism.” </a:t>
            </a:r>
          </a:p>
          <a:p>
            <a:pPr marL="285750" indent="-285750"/>
            <a:r>
              <a:rPr lang="en-US" dirty="0" smtClean="0"/>
              <a:t>In other words, this visualization helps us understand that </a:t>
            </a:r>
            <a:r>
              <a:rPr lang="en-US" dirty="0" smtClean="0">
                <a:solidFill>
                  <a:srgbClr val="7030A0"/>
                </a:solidFill>
              </a:rPr>
              <a:t>some patients are showing neurological symptoms (e.g., tremor) - </a:t>
            </a:r>
            <a:r>
              <a:rPr lang="en-US" dirty="0" smtClean="0"/>
              <a:t>not because of accumulated ammonia neurotoxin (as a </a:t>
            </a:r>
            <a:r>
              <a:rPr lang="en-US" dirty="0" err="1" smtClean="0"/>
              <a:t>sequalae</a:t>
            </a:r>
            <a:r>
              <a:rPr lang="en-US" dirty="0" smtClean="0"/>
              <a:t> of UCD) - but </a:t>
            </a:r>
            <a:r>
              <a:rPr lang="en-US" dirty="0">
                <a:solidFill>
                  <a:srgbClr val="7030A0"/>
                </a:solidFill>
              </a:rPr>
              <a:t>because of loss of specific enzymes (due to the UCD defect) within the </a:t>
            </a:r>
            <a:r>
              <a:rPr lang="en-US" dirty="0" smtClean="0">
                <a:solidFill>
                  <a:srgbClr val="7030A0"/>
                </a:solidFill>
              </a:rPr>
              <a:t>neurons (</a:t>
            </a:r>
            <a:r>
              <a:rPr lang="en-US" dirty="0" err="1" smtClean="0">
                <a:solidFill>
                  <a:srgbClr val="7030A0"/>
                </a:solidFill>
              </a:rPr>
              <a:t>i</a:t>
            </a:r>
            <a:r>
              <a:rPr lang="en-US" dirty="0" smtClean="0">
                <a:solidFill>
                  <a:srgbClr val="7030A0"/>
                </a:solidFill>
              </a:rPr>
              <a:t>.,e., patients with ALD + tremors and NO HA Events)</a:t>
            </a:r>
            <a:endParaRPr lang="en-US" dirty="0" smtClean="0"/>
          </a:p>
          <a:p>
            <a:pPr marL="285750" indent="-285750"/>
            <a:r>
              <a:rPr lang="en-US" dirty="0" smtClean="0"/>
              <a:t>Specifically, the visualization shows that patients with ALD with no </a:t>
            </a:r>
            <a:r>
              <a:rPr lang="en-US" dirty="0" err="1" smtClean="0"/>
              <a:t>hyperammonemic</a:t>
            </a:r>
            <a:r>
              <a:rPr lang="en-US" dirty="0" smtClean="0"/>
              <a:t> events have resting tremors, which is interesting and unexpected. </a:t>
            </a:r>
            <a:r>
              <a:rPr lang="en-US" dirty="0" smtClean="0">
                <a:solidFill>
                  <a:srgbClr val="7030A0"/>
                </a:solidFill>
              </a:rPr>
              <a:t>Also, if you look at resting tremors, there seem to be more people without HA events than with them</a:t>
            </a:r>
            <a:r>
              <a:rPr lang="en-US" dirty="0" smtClean="0"/>
              <a:t>.</a:t>
            </a:r>
          </a:p>
          <a:p>
            <a:pPr marL="285750" indent="-285750"/>
            <a:r>
              <a:rPr lang="en-US" dirty="0" smtClean="0"/>
              <a:t>Confirms a hypothesis/line of investigation that his research team is currently exploring, but also gives us insight into the mechanics of disease for different UCD subtypes, and potentially in the future, targets for intervention. </a:t>
            </a:r>
            <a:endParaRPr lang="en-US" dirty="0"/>
          </a:p>
        </p:txBody>
      </p:sp>
      <p:sp>
        <p:nvSpPr>
          <p:cNvPr id="3" name="Title 2"/>
          <p:cNvSpPr>
            <a:spLocks noGrp="1"/>
          </p:cNvSpPr>
          <p:nvPr>
            <p:ph type="title"/>
          </p:nvPr>
        </p:nvSpPr>
        <p:spPr/>
        <p:txBody>
          <a:bodyPr>
            <a:normAutofit fontScale="90000"/>
          </a:bodyPr>
          <a:lstStyle/>
          <a:p>
            <a:r>
              <a:rPr lang="en-US" dirty="0" smtClean="0">
                <a:solidFill>
                  <a:srgbClr val="FF0000"/>
                </a:solidFill>
              </a:rPr>
              <a:t>CONCLUSIONS  - can be part of your video or I can cover in my section after the demonstration.</a:t>
            </a:r>
            <a:r>
              <a:rPr lang="en-US" i="1" u="sng" dirty="0">
                <a:solidFill>
                  <a:srgbClr val="FF0000"/>
                </a:solidFill>
              </a:rPr>
              <a:t/>
            </a:r>
            <a:br>
              <a:rPr lang="en-US" i="1" u="sng" dirty="0">
                <a:solidFill>
                  <a:srgbClr val="FF0000"/>
                </a:solidFill>
              </a:rPr>
            </a:br>
            <a:endParaRPr lang="en-US" dirty="0"/>
          </a:p>
        </p:txBody>
      </p:sp>
    </p:spTree>
    <p:extLst>
      <p:ext uri="{BB962C8B-B14F-4D97-AF65-F5344CB8AC3E}">
        <p14:creationId xmlns:p14="http://schemas.microsoft.com/office/powerpoint/2010/main" val="1140441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a:t>
            </a:r>
            <a:br>
              <a:rPr lang="en-US" dirty="0" smtClean="0"/>
            </a:br>
            <a:endParaRPr lang="en-US" dirty="0"/>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Lots </a:t>
            </a:r>
            <a:r>
              <a:rPr lang="en-US" dirty="0"/>
              <a:t>of complex data makes visualizations difficult to design and present </a:t>
            </a:r>
            <a:endParaRPr lang="en-US" dirty="0" smtClean="0"/>
          </a:p>
          <a:p>
            <a:pPr marL="514350" indent="-514350">
              <a:buFont typeface="+mj-lt"/>
              <a:buAutoNum type="arabicPeriod"/>
            </a:pPr>
            <a:r>
              <a:rPr lang="en-US" dirty="0"/>
              <a:t>Selecting from </a:t>
            </a:r>
            <a:r>
              <a:rPr lang="en-US" dirty="0" smtClean="0"/>
              <a:t>multiple pathways </a:t>
            </a:r>
            <a:r>
              <a:rPr lang="en-US" dirty="0"/>
              <a:t>in SNOMED </a:t>
            </a:r>
            <a:r>
              <a:rPr lang="en-US" dirty="0" smtClean="0"/>
              <a:t>CT and active versus inactive SNOMED concepts</a:t>
            </a:r>
          </a:p>
          <a:p>
            <a:pPr marL="514350" indent="-514350">
              <a:buFont typeface="+mj-lt"/>
              <a:buAutoNum type="arabicPeriod"/>
            </a:pPr>
            <a:r>
              <a:rPr lang="en-US" dirty="0" smtClean="0"/>
              <a:t>determining </a:t>
            </a:r>
            <a:r>
              <a:rPr lang="en-US" dirty="0"/>
              <a:t>the correct ‘level’ of semantic precision (i.e. which SNOMED concept) is meaningful in terms of addressing a translational research problem. </a:t>
            </a:r>
            <a:endParaRPr lang="en-US" dirty="0" smtClean="0"/>
          </a:p>
          <a:p>
            <a:pPr marL="514350" indent="-514350">
              <a:buFont typeface="+mj-lt"/>
              <a:buAutoNum type="arabicPeriod"/>
            </a:pPr>
            <a:r>
              <a:rPr lang="en-US" dirty="0"/>
              <a:t>Exploratory </a:t>
            </a:r>
            <a:r>
              <a:rPr lang="en-US" dirty="0" smtClean="0"/>
              <a:t>questions </a:t>
            </a:r>
            <a:r>
              <a:rPr lang="en-US" dirty="0"/>
              <a:t>by </a:t>
            </a:r>
            <a:r>
              <a:rPr lang="en-US" dirty="0" smtClean="0"/>
              <a:t>definition </a:t>
            </a:r>
            <a:r>
              <a:rPr lang="en-US" dirty="0"/>
              <a:t>are difficult to </a:t>
            </a:r>
            <a:r>
              <a:rPr lang="en-US" dirty="0" smtClean="0"/>
              <a:t>address in a generalizable way</a:t>
            </a:r>
            <a:endParaRPr lang="en-US" dirty="0"/>
          </a:p>
        </p:txBody>
      </p:sp>
    </p:spTree>
    <p:extLst>
      <p:ext uri="{BB962C8B-B14F-4D97-AF65-F5344CB8AC3E}">
        <p14:creationId xmlns:p14="http://schemas.microsoft.com/office/powerpoint/2010/main" val="2787152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Conclusions/Implications </a:t>
            </a:r>
            <a:r>
              <a:rPr lang="en-US" b="1" dirty="0"/>
              <a:t>and Next Steps</a:t>
            </a:r>
          </a:p>
        </p:txBody>
      </p:sp>
      <p:sp>
        <p:nvSpPr>
          <p:cNvPr id="3" name="Content Placeholder 2"/>
          <p:cNvSpPr>
            <a:spLocks noGrp="1"/>
          </p:cNvSpPr>
          <p:nvPr>
            <p:ph idx="1"/>
          </p:nvPr>
        </p:nvSpPr>
        <p:spPr/>
        <p:txBody>
          <a:bodyPr>
            <a:normAutofit fontScale="85000" lnSpcReduction="20000"/>
          </a:bodyPr>
          <a:lstStyle/>
          <a:p>
            <a:r>
              <a:rPr lang="en-US" dirty="0" smtClean="0"/>
              <a:t>Tool requires multi-disciplinary team of experts (disease, data, technical, and SNOMED CT) to use.</a:t>
            </a:r>
          </a:p>
          <a:p>
            <a:r>
              <a:rPr lang="en-US" dirty="0" smtClean="0"/>
              <a:t>GDB and SNOMED have application to many disease areas and data sets.</a:t>
            </a:r>
          </a:p>
          <a:p>
            <a:r>
              <a:rPr lang="en-US" dirty="0" smtClean="0"/>
              <a:t>Configuration and features will vary by disease and data set – not a fully multi-purpose (“one size fits all”) tool.</a:t>
            </a:r>
          </a:p>
          <a:p>
            <a:r>
              <a:rPr lang="en-US" dirty="0" smtClean="0"/>
              <a:t>This tool can be a template for data-driven knowledge discovery in other disease areas; variables will be different and tool will need to be customized.</a:t>
            </a:r>
          </a:p>
          <a:p>
            <a:endParaRPr lang="en-US" dirty="0"/>
          </a:p>
          <a:p>
            <a:r>
              <a:rPr lang="en-US" dirty="0" smtClean="0"/>
              <a:t>NEXT Steps:</a:t>
            </a:r>
          </a:p>
          <a:p>
            <a:r>
              <a:rPr lang="en-US" dirty="0" smtClean="0"/>
              <a:t>Developing better interaction with database for efficiency</a:t>
            </a:r>
          </a:p>
          <a:p>
            <a:r>
              <a:rPr lang="en-US" dirty="0" smtClean="0"/>
              <a:t>~Self Service via server access to data experts on team</a:t>
            </a:r>
          </a:p>
          <a:p>
            <a:r>
              <a:rPr lang="en-US" dirty="0" smtClean="0"/>
              <a:t>Application in other areas</a:t>
            </a:r>
          </a:p>
          <a:p>
            <a:endParaRPr lang="en-US" dirty="0"/>
          </a:p>
        </p:txBody>
      </p:sp>
    </p:spTree>
    <p:extLst>
      <p:ext uri="{BB962C8B-B14F-4D97-AF65-F5344CB8AC3E}">
        <p14:creationId xmlns:p14="http://schemas.microsoft.com/office/powerpoint/2010/main" val="709939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lnSpcReduction="10000"/>
          </a:bodyPr>
          <a:lstStyle/>
          <a:p>
            <a:r>
              <a:rPr lang="en-US" dirty="0"/>
              <a:t>We are grateful to the following for their significant contributions to this work: </a:t>
            </a:r>
            <a:r>
              <a:rPr lang="en-US" dirty="0" smtClean="0"/>
              <a:t>Bob </a:t>
            </a:r>
            <a:r>
              <a:rPr lang="en-US" dirty="0"/>
              <a:t>McCarter, Rima Izem, Marcia Bowen, W. Scott Campbell, Jay Petersen, Eric Monson, James Moody, </a:t>
            </a:r>
            <a:r>
              <a:rPr lang="en-US" dirty="0" err="1"/>
              <a:t>Prajwal</a:t>
            </a:r>
            <a:r>
              <a:rPr lang="en-US" dirty="0"/>
              <a:t> </a:t>
            </a:r>
            <a:r>
              <a:rPr lang="en-US" dirty="0" err="1"/>
              <a:t>Viendra</a:t>
            </a:r>
            <a:r>
              <a:rPr lang="en-US" dirty="0"/>
              <a:t>, Sigfried Gold, and Sandesh C S Nagamani, MD</a:t>
            </a:r>
            <a:r>
              <a:rPr lang="en-US" dirty="0" smtClean="0"/>
              <a:t>.</a:t>
            </a:r>
          </a:p>
          <a:p>
            <a:endParaRPr lang="en-US" dirty="0" smtClean="0"/>
          </a:p>
          <a:p>
            <a:r>
              <a:rPr lang="en-US" dirty="0" smtClean="0"/>
              <a:t>This </a:t>
            </a:r>
            <a:r>
              <a:rPr lang="en-US" dirty="0"/>
              <a:t>work was supported </a:t>
            </a:r>
            <a:r>
              <a:rPr lang="en-US" dirty="0" smtClean="0"/>
              <a:t>in part by </a:t>
            </a:r>
            <a:r>
              <a:rPr lang="en-US" dirty="0"/>
              <a:t>the UCD Consortium and the Duke University Office of Research Computing. </a:t>
            </a:r>
            <a:endParaRPr lang="en-US" dirty="0" smtClean="0"/>
          </a:p>
          <a:p>
            <a:pPr lvl="1"/>
            <a:r>
              <a:rPr lang="en-US" dirty="0" smtClean="0"/>
              <a:t>The </a:t>
            </a:r>
            <a:r>
              <a:rPr lang="en-US" dirty="0"/>
              <a:t>UCD Consortium (U54HD061221) is a part of the NIH Rare Disease Clinical Research Network, supported through collaboration between the Office of Rare Diseases Research, the National Center for Advancing Translational Science (NCATS), and the Eunice Kennedy Shriver National Institute of Child Health and Human Development (NICHD). </a:t>
            </a:r>
            <a:endParaRPr lang="en-US" dirty="0" smtClean="0"/>
          </a:p>
        </p:txBody>
      </p:sp>
    </p:spTree>
    <p:extLst>
      <p:ext uri="{BB962C8B-B14F-4D97-AF65-F5344CB8AC3E}">
        <p14:creationId xmlns:p14="http://schemas.microsoft.com/office/powerpoint/2010/main" val="27822630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12" y="6309021"/>
            <a:ext cx="3043141" cy="400110"/>
          </a:xfrm>
          <a:prstGeom prst="rect">
            <a:avLst/>
          </a:prstGeom>
        </p:spPr>
        <p:txBody>
          <a:bodyPr wrap="none">
            <a:spAutoFit/>
          </a:bodyPr>
          <a:lstStyle/>
          <a:p>
            <a:r>
              <a:rPr lang="en-US" sz="2000" b="1" dirty="0">
                <a:solidFill>
                  <a:srgbClr val="FF0000"/>
                </a:solidFill>
              </a:rPr>
              <a:t>https://www.snomed.org/</a:t>
            </a:r>
          </a:p>
        </p:txBody>
      </p:sp>
      <p:pic>
        <p:nvPicPr>
          <p:cNvPr id="4" name="Picture 3"/>
          <p:cNvPicPr>
            <a:picLocks noChangeAspect="1"/>
          </p:cNvPicPr>
          <p:nvPr/>
        </p:nvPicPr>
        <p:blipFill>
          <a:blip r:embed="rId3"/>
          <a:stretch>
            <a:fillRect/>
          </a:stretch>
        </p:blipFill>
        <p:spPr>
          <a:xfrm>
            <a:off x="1299882" y="909543"/>
            <a:ext cx="9287436" cy="4585771"/>
          </a:xfrm>
          <a:prstGeom prst="rect">
            <a:avLst/>
          </a:prstGeom>
          <a:ln w="12700">
            <a:solidFill>
              <a:schemeClr val="accent1"/>
            </a:solidFill>
          </a:ln>
        </p:spPr>
      </p:pic>
      <p:pic>
        <p:nvPicPr>
          <p:cNvPr id="5" name="Picture 4"/>
          <p:cNvPicPr>
            <a:picLocks noChangeAspect="1"/>
          </p:cNvPicPr>
          <p:nvPr/>
        </p:nvPicPr>
        <p:blipFill>
          <a:blip r:embed="rId4"/>
          <a:stretch>
            <a:fillRect/>
          </a:stretch>
        </p:blipFill>
        <p:spPr>
          <a:xfrm>
            <a:off x="3853544" y="1635255"/>
            <a:ext cx="7707086" cy="5111752"/>
          </a:xfrm>
          <a:prstGeom prst="rect">
            <a:avLst/>
          </a:prstGeom>
          <a:ln w="19050">
            <a:solidFill>
              <a:schemeClr val="accent1"/>
            </a:solidFill>
          </a:ln>
        </p:spPr>
      </p:pic>
    </p:spTree>
    <p:extLst>
      <p:ext uri="{BB962C8B-B14F-4D97-AF65-F5344CB8AC3E}">
        <p14:creationId xmlns:p14="http://schemas.microsoft.com/office/powerpoint/2010/main" val="348213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IF NEEDED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572368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471196" y="2939143"/>
            <a:ext cx="11546633" cy="15304"/>
          </a:xfrm>
          <a:prstGeom prst="straightConnector1">
            <a:avLst/>
          </a:prstGeom>
          <a:ln w="444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1928" y="2038738"/>
            <a:ext cx="881741" cy="646331"/>
          </a:xfrm>
          <a:prstGeom prst="rect">
            <a:avLst/>
          </a:prstGeom>
          <a:noFill/>
        </p:spPr>
        <p:txBody>
          <a:bodyPr wrap="square" rtlCol="0">
            <a:spAutoFit/>
          </a:bodyPr>
          <a:lstStyle/>
          <a:p>
            <a:r>
              <a:rPr lang="en-US" sz="1200" dirty="0" smtClean="0"/>
              <a:t>RDCRN – SNOMED browsers</a:t>
            </a:r>
          </a:p>
        </p:txBody>
      </p:sp>
      <p:sp>
        <p:nvSpPr>
          <p:cNvPr id="9" name="TextBox 8"/>
          <p:cNvSpPr txBox="1"/>
          <p:nvPr/>
        </p:nvSpPr>
        <p:spPr>
          <a:xfrm>
            <a:off x="1099459" y="1574254"/>
            <a:ext cx="881741" cy="830997"/>
          </a:xfrm>
          <a:prstGeom prst="rect">
            <a:avLst/>
          </a:prstGeom>
          <a:noFill/>
        </p:spPr>
        <p:txBody>
          <a:bodyPr wrap="square" rtlCol="0">
            <a:spAutoFit/>
          </a:bodyPr>
          <a:lstStyle/>
          <a:p>
            <a:r>
              <a:rPr lang="en-US" sz="1200" dirty="0" smtClean="0"/>
              <a:t>UCD NH study enrollment begins</a:t>
            </a:r>
          </a:p>
        </p:txBody>
      </p:sp>
      <p:sp>
        <p:nvSpPr>
          <p:cNvPr id="10" name="TextBox 9"/>
          <p:cNvSpPr txBox="1"/>
          <p:nvPr/>
        </p:nvSpPr>
        <p:spPr>
          <a:xfrm>
            <a:off x="4827818" y="4553921"/>
            <a:ext cx="881741" cy="1200329"/>
          </a:xfrm>
          <a:prstGeom prst="rect">
            <a:avLst/>
          </a:prstGeom>
          <a:noFill/>
        </p:spPr>
        <p:txBody>
          <a:bodyPr wrap="square" rtlCol="0">
            <a:spAutoFit/>
          </a:bodyPr>
          <a:lstStyle/>
          <a:p>
            <a:r>
              <a:rPr lang="en-US" sz="1200" dirty="0" smtClean="0"/>
              <a:t>Marci Bowen, MSN – data cleaning, coding</a:t>
            </a:r>
          </a:p>
        </p:txBody>
      </p:sp>
      <p:sp>
        <p:nvSpPr>
          <p:cNvPr id="11" name="TextBox 10"/>
          <p:cNvSpPr txBox="1"/>
          <p:nvPr/>
        </p:nvSpPr>
        <p:spPr>
          <a:xfrm>
            <a:off x="5602256" y="4553921"/>
            <a:ext cx="881741" cy="1200329"/>
          </a:xfrm>
          <a:prstGeom prst="rect">
            <a:avLst/>
          </a:prstGeom>
          <a:noFill/>
        </p:spPr>
        <p:txBody>
          <a:bodyPr wrap="square" rtlCol="0">
            <a:spAutoFit/>
          </a:bodyPr>
          <a:lstStyle/>
          <a:p>
            <a:r>
              <a:rPr lang="en-US" sz="1200" dirty="0" smtClean="0"/>
              <a:t>MB – graph database; social network analysis</a:t>
            </a:r>
          </a:p>
        </p:txBody>
      </p:sp>
      <p:sp>
        <p:nvSpPr>
          <p:cNvPr id="12" name="TextBox 11"/>
          <p:cNvSpPr txBox="1"/>
          <p:nvPr/>
        </p:nvSpPr>
        <p:spPr>
          <a:xfrm>
            <a:off x="5875176" y="1484740"/>
            <a:ext cx="1839684" cy="1200329"/>
          </a:xfrm>
          <a:prstGeom prst="rect">
            <a:avLst/>
          </a:prstGeom>
          <a:noFill/>
        </p:spPr>
        <p:txBody>
          <a:bodyPr wrap="square" rtlCol="0">
            <a:spAutoFit/>
          </a:bodyPr>
          <a:lstStyle/>
          <a:p>
            <a:r>
              <a:rPr lang="en-US" sz="1200" dirty="0" smtClean="0">
                <a:solidFill>
                  <a:schemeClr val="accent6"/>
                </a:solidFill>
              </a:rPr>
              <a:t>Graph database – application and discussions w </a:t>
            </a:r>
            <a:r>
              <a:rPr lang="en-US" sz="1200" dirty="0" err="1" smtClean="0">
                <a:solidFill>
                  <a:schemeClr val="accent6"/>
                </a:solidFill>
              </a:rPr>
              <a:t>Univ</a:t>
            </a:r>
            <a:r>
              <a:rPr lang="en-US" sz="1200" dirty="0" smtClean="0">
                <a:solidFill>
                  <a:schemeClr val="accent6"/>
                </a:solidFill>
              </a:rPr>
              <a:t> of Nebraska (W.S. Campbell and Petersen) ; Duke support team Eric Monson</a:t>
            </a:r>
          </a:p>
        </p:txBody>
      </p:sp>
      <p:sp>
        <p:nvSpPr>
          <p:cNvPr id="13" name="TextBox 12"/>
          <p:cNvSpPr txBox="1"/>
          <p:nvPr/>
        </p:nvSpPr>
        <p:spPr>
          <a:xfrm>
            <a:off x="1601757" y="3226365"/>
            <a:ext cx="2002969" cy="461665"/>
          </a:xfrm>
          <a:prstGeom prst="rect">
            <a:avLst/>
          </a:prstGeom>
          <a:noFill/>
        </p:spPr>
        <p:txBody>
          <a:bodyPr wrap="square" rtlCol="0">
            <a:spAutoFit/>
          </a:bodyPr>
          <a:lstStyle/>
          <a:p>
            <a:r>
              <a:rPr lang="en-US" sz="1200" dirty="0" smtClean="0">
                <a:solidFill>
                  <a:schemeClr val="accent1">
                    <a:lumMod val="60000"/>
                    <a:lumOff val="40000"/>
                  </a:schemeClr>
                </a:solidFill>
              </a:rPr>
              <a:t>R. McCarter / R. Richesson discussions about SNOMED</a:t>
            </a:r>
          </a:p>
        </p:txBody>
      </p:sp>
      <p:cxnSp>
        <p:nvCxnSpPr>
          <p:cNvPr id="15" name="Straight Arrow Connector 14"/>
          <p:cNvCxnSpPr/>
          <p:nvPr/>
        </p:nvCxnSpPr>
        <p:spPr>
          <a:xfrm>
            <a:off x="1469571" y="2421294"/>
            <a:ext cx="0" cy="419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a:off x="692798" y="2685069"/>
            <a:ext cx="1" cy="184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62406" y="3197792"/>
            <a:ext cx="8094306" cy="48690"/>
          </a:xfrm>
          <a:prstGeom prst="straightConnector1">
            <a:avLst/>
          </a:prstGeom>
          <a:ln w="15875">
            <a:prstDash val="sysDash"/>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17905" y="3533684"/>
            <a:ext cx="1377822" cy="461665"/>
          </a:xfrm>
          <a:prstGeom prst="rect">
            <a:avLst/>
          </a:prstGeom>
          <a:noFill/>
        </p:spPr>
        <p:txBody>
          <a:bodyPr wrap="square" rtlCol="0">
            <a:spAutoFit/>
          </a:bodyPr>
          <a:lstStyle/>
          <a:p>
            <a:r>
              <a:rPr lang="en-US" sz="1200" dirty="0" smtClean="0">
                <a:solidFill>
                  <a:schemeClr val="accent6"/>
                </a:solidFill>
              </a:rPr>
              <a:t>Data explorations w/ graph database</a:t>
            </a:r>
          </a:p>
        </p:txBody>
      </p:sp>
      <p:cxnSp>
        <p:nvCxnSpPr>
          <p:cNvPr id="24" name="Straight Arrow Connector 23"/>
          <p:cNvCxnSpPr/>
          <p:nvPr/>
        </p:nvCxnSpPr>
        <p:spPr>
          <a:xfrm>
            <a:off x="6483997" y="3520372"/>
            <a:ext cx="2142154" cy="13312"/>
          </a:xfrm>
          <a:prstGeom prst="straightConnector1">
            <a:avLst/>
          </a:prstGeom>
          <a:ln w="15875">
            <a:solidFill>
              <a:schemeClr val="accent6"/>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82136" y="1490022"/>
            <a:ext cx="1506893" cy="830997"/>
          </a:xfrm>
          <a:prstGeom prst="rect">
            <a:avLst/>
          </a:prstGeom>
          <a:noFill/>
        </p:spPr>
        <p:txBody>
          <a:bodyPr wrap="square" rtlCol="0">
            <a:spAutoFit/>
          </a:bodyPr>
          <a:lstStyle/>
          <a:p>
            <a:r>
              <a:rPr lang="en-US" sz="1200" dirty="0" smtClean="0">
                <a:solidFill>
                  <a:srgbClr val="FF0000"/>
                </a:solidFill>
              </a:rPr>
              <a:t>R-Shiny app for data exploration</a:t>
            </a:r>
          </a:p>
          <a:p>
            <a:r>
              <a:rPr lang="en-US" sz="1200" dirty="0" smtClean="0">
                <a:solidFill>
                  <a:srgbClr val="FF0000"/>
                </a:solidFill>
              </a:rPr>
              <a:t>(Tom Balmat, Duke)</a:t>
            </a:r>
          </a:p>
          <a:p>
            <a:endParaRPr lang="en-US" sz="1200" dirty="0" smtClean="0">
              <a:solidFill>
                <a:srgbClr val="FF0000"/>
              </a:solidFill>
            </a:endParaRPr>
          </a:p>
        </p:txBody>
      </p:sp>
      <p:cxnSp>
        <p:nvCxnSpPr>
          <p:cNvPr id="27" name="Straight Arrow Connector 26"/>
          <p:cNvCxnSpPr/>
          <p:nvPr/>
        </p:nvCxnSpPr>
        <p:spPr>
          <a:xfrm>
            <a:off x="8794880" y="4063482"/>
            <a:ext cx="2849724" cy="28774"/>
          </a:xfrm>
          <a:prstGeom prst="straightConnector1">
            <a:avLst/>
          </a:prstGeom>
          <a:ln w="15875">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24896" y="4092256"/>
            <a:ext cx="1377822" cy="646331"/>
          </a:xfrm>
          <a:prstGeom prst="rect">
            <a:avLst/>
          </a:prstGeom>
          <a:noFill/>
        </p:spPr>
        <p:txBody>
          <a:bodyPr wrap="square" rtlCol="0">
            <a:spAutoFit/>
          </a:bodyPr>
          <a:lstStyle/>
          <a:p>
            <a:r>
              <a:rPr lang="en-US" sz="1200" dirty="0" smtClean="0">
                <a:solidFill>
                  <a:srgbClr val="FF0000"/>
                </a:solidFill>
              </a:rPr>
              <a:t>Data explorations w/ data from </a:t>
            </a:r>
            <a:r>
              <a:rPr lang="en-US" sz="1200" dirty="0" err="1" smtClean="0">
                <a:solidFill>
                  <a:srgbClr val="FF0000"/>
                </a:solidFill>
              </a:rPr>
              <a:t>gDB</a:t>
            </a:r>
            <a:r>
              <a:rPr lang="en-US" sz="1200" dirty="0" smtClean="0">
                <a:solidFill>
                  <a:srgbClr val="FF0000"/>
                </a:solidFill>
              </a:rPr>
              <a:t> using R-Shiny App</a:t>
            </a:r>
          </a:p>
        </p:txBody>
      </p:sp>
      <p:sp>
        <p:nvSpPr>
          <p:cNvPr id="31" name="TextBox 30"/>
          <p:cNvSpPr txBox="1"/>
          <p:nvPr/>
        </p:nvSpPr>
        <p:spPr>
          <a:xfrm>
            <a:off x="10690993" y="6108697"/>
            <a:ext cx="1506893" cy="830997"/>
          </a:xfrm>
          <a:prstGeom prst="rect">
            <a:avLst/>
          </a:prstGeom>
          <a:noFill/>
        </p:spPr>
        <p:txBody>
          <a:bodyPr wrap="square" rtlCol="0">
            <a:spAutoFit/>
          </a:bodyPr>
          <a:lstStyle/>
          <a:p>
            <a:r>
              <a:rPr lang="en-US" sz="1200" b="1" dirty="0" smtClean="0">
                <a:solidFill>
                  <a:srgbClr val="7030A0"/>
                </a:solidFill>
              </a:rPr>
              <a:t>Submit publication and define future research </a:t>
            </a:r>
          </a:p>
          <a:p>
            <a:endParaRPr lang="en-US" sz="1200" dirty="0" smtClean="0">
              <a:solidFill>
                <a:srgbClr val="FF0000"/>
              </a:solidFill>
            </a:endParaRPr>
          </a:p>
        </p:txBody>
      </p:sp>
      <p:sp>
        <p:nvSpPr>
          <p:cNvPr id="33" name="TextBox 32"/>
          <p:cNvSpPr txBox="1"/>
          <p:nvPr/>
        </p:nvSpPr>
        <p:spPr>
          <a:xfrm>
            <a:off x="2213695" y="1567187"/>
            <a:ext cx="2614123" cy="646331"/>
          </a:xfrm>
          <a:prstGeom prst="rect">
            <a:avLst/>
          </a:prstGeom>
          <a:noFill/>
        </p:spPr>
        <p:txBody>
          <a:bodyPr wrap="square" rtlCol="0">
            <a:spAutoFit/>
          </a:bodyPr>
          <a:lstStyle/>
          <a:p>
            <a:r>
              <a:rPr lang="en-US" sz="1200" dirty="0" smtClean="0"/>
              <a:t>UCD NH study enrolls last subject and continues data collection and analysis… </a:t>
            </a:r>
          </a:p>
        </p:txBody>
      </p:sp>
      <p:cxnSp>
        <p:nvCxnSpPr>
          <p:cNvPr id="35" name="Straight Arrow Connector 34"/>
          <p:cNvCxnSpPr/>
          <p:nvPr/>
        </p:nvCxnSpPr>
        <p:spPr>
          <a:xfrm>
            <a:off x="10286223" y="4843170"/>
            <a:ext cx="1281404" cy="13125"/>
          </a:xfrm>
          <a:prstGeom prst="straightConnector1">
            <a:avLst/>
          </a:prstGeom>
          <a:ln w="22225">
            <a:solidFill>
              <a:schemeClr val="accent5"/>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479834" y="1637140"/>
            <a:ext cx="1506893" cy="1015663"/>
          </a:xfrm>
          <a:prstGeom prst="rect">
            <a:avLst/>
          </a:prstGeom>
          <a:noFill/>
        </p:spPr>
        <p:txBody>
          <a:bodyPr wrap="square" rtlCol="0">
            <a:spAutoFit/>
          </a:bodyPr>
          <a:lstStyle/>
          <a:p>
            <a:r>
              <a:rPr lang="en-US" sz="1200" b="1" dirty="0" smtClean="0">
                <a:solidFill>
                  <a:schemeClr val="accent5"/>
                </a:solidFill>
              </a:rPr>
              <a:t>Deep domain expert, S. </a:t>
            </a:r>
            <a:r>
              <a:rPr lang="en-US" sz="1200" b="1" dirty="0" err="1" smtClean="0">
                <a:solidFill>
                  <a:schemeClr val="accent5"/>
                </a:solidFill>
              </a:rPr>
              <a:t>Nagamini</a:t>
            </a:r>
            <a:r>
              <a:rPr lang="en-US" sz="1200" b="1" dirty="0" smtClean="0">
                <a:solidFill>
                  <a:schemeClr val="accent5"/>
                </a:solidFill>
              </a:rPr>
              <a:t>, MD with joins discussions</a:t>
            </a:r>
          </a:p>
          <a:p>
            <a:endParaRPr lang="en-US" sz="1200" dirty="0" smtClean="0">
              <a:solidFill>
                <a:srgbClr val="FF0000"/>
              </a:solidFill>
            </a:endParaRPr>
          </a:p>
        </p:txBody>
      </p:sp>
      <p:cxnSp>
        <p:nvCxnSpPr>
          <p:cNvPr id="40" name="Straight Arrow Connector 39"/>
          <p:cNvCxnSpPr/>
          <p:nvPr/>
        </p:nvCxnSpPr>
        <p:spPr>
          <a:xfrm flipV="1">
            <a:off x="10924647" y="6057197"/>
            <a:ext cx="1039586" cy="4000"/>
          </a:xfrm>
          <a:prstGeom prst="straightConnector1">
            <a:avLst/>
          </a:prstGeom>
          <a:ln w="22225">
            <a:solidFill>
              <a:srgbClr val="7030A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094514" y="3457197"/>
            <a:ext cx="9331" cy="958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43"/>
          <p:cNvSpPr>
            <a:spLocks noGrp="1"/>
          </p:cNvSpPr>
          <p:nvPr>
            <p:ph type="title"/>
          </p:nvPr>
        </p:nvSpPr>
        <p:spPr>
          <a:xfrm>
            <a:off x="617376" y="-94635"/>
            <a:ext cx="10515600" cy="1325563"/>
          </a:xfrm>
        </p:spPr>
        <p:txBody>
          <a:bodyPr/>
          <a:lstStyle/>
          <a:p>
            <a:r>
              <a:rPr lang="en-US" dirty="0" smtClean="0"/>
              <a:t>Timeline and Milestones</a:t>
            </a:r>
            <a:endParaRPr lang="en-US" dirty="0"/>
          </a:p>
        </p:txBody>
      </p:sp>
      <p:sp>
        <p:nvSpPr>
          <p:cNvPr id="45" name="TextBox 44"/>
          <p:cNvSpPr txBox="1"/>
          <p:nvPr/>
        </p:nvSpPr>
        <p:spPr>
          <a:xfrm>
            <a:off x="1491293" y="2693430"/>
            <a:ext cx="903548" cy="276999"/>
          </a:xfrm>
          <a:prstGeom prst="rect">
            <a:avLst/>
          </a:prstGeom>
          <a:noFill/>
        </p:spPr>
        <p:txBody>
          <a:bodyPr wrap="square" rtlCol="0">
            <a:spAutoFit/>
          </a:bodyPr>
          <a:lstStyle/>
          <a:p>
            <a:r>
              <a:rPr lang="en-US" sz="1200" dirty="0" smtClean="0"/>
              <a:t>2006</a:t>
            </a:r>
            <a:endParaRPr lang="en-US" sz="1200" dirty="0"/>
          </a:p>
        </p:txBody>
      </p:sp>
      <p:sp>
        <p:nvSpPr>
          <p:cNvPr id="46" name="TextBox 45"/>
          <p:cNvSpPr txBox="1"/>
          <p:nvPr/>
        </p:nvSpPr>
        <p:spPr>
          <a:xfrm>
            <a:off x="750569" y="2692140"/>
            <a:ext cx="903548" cy="276999"/>
          </a:xfrm>
          <a:prstGeom prst="rect">
            <a:avLst/>
          </a:prstGeom>
          <a:noFill/>
        </p:spPr>
        <p:txBody>
          <a:bodyPr wrap="square" rtlCol="0">
            <a:spAutoFit/>
          </a:bodyPr>
          <a:lstStyle/>
          <a:p>
            <a:r>
              <a:rPr lang="en-US" sz="1200" dirty="0" smtClean="0"/>
              <a:t>2005</a:t>
            </a:r>
            <a:endParaRPr lang="en-US" sz="1200" dirty="0"/>
          </a:p>
        </p:txBody>
      </p:sp>
      <p:sp>
        <p:nvSpPr>
          <p:cNvPr id="48" name="TextBox 47"/>
          <p:cNvSpPr txBox="1"/>
          <p:nvPr/>
        </p:nvSpPr>
        <p:spPr>
          <a:xfrm>
            <a:off x="2206654" y="2675894"/>
            <a:ext cx="903548" cy="276999"/>
          </a:xfrm>
          <a:prstGeom prst="rect">
            <a:avLst/>
          </a:prstGeom>
          <a:noFill/>
        </p:spPr>
        <p:txBody>
          <a:bodyPr wrap="square" rtlCol="0">
            <a:spAutoFit/>
          </a:bodyPr>
          <a:lstStyle/>
          <a:p>
            <a:r>
              <a:rPr lang="en-US" sz="1200" dirty="0" smtClean="0"/>
              <a:t>… 2014 ….</a:t>
            </a:r>
            <a:endParaRPr lang="en-US" sz="1200" dirty="0"/>
          </a:p>
        </p:txBody>
      </p:sp>
      <p:sp>
        <p:nvSpPr>
          <p:cNvPr id="49" name="TextBox 48"/>
          <p:cNvSpPr txBox="1"/>
          <p:nvPr/>
        </p:nvSpPr>
        <p:spPr>
          <a:xfrm>
            <a:off x="4827818" y="2629536"/>
            <a:ext cx="903548" cy="276999"/>
          </a:xfrm>
          <a:prstGeom prst="rect">
            <a:avLst/>
          </a:prstGeom>
          <a:noFill/>
        </p:spPr>
        <p:txBody>
          <a:bodyPr wrap="square" rtlCol="0">
            <a:spAutoFit/>
          </a:bodyPr>
          <a:lstStyle/>
          <a:p>
            <a:r>
              <a:rPr lang="en-US" sz="1200" dirty="0" smtClean="0"/>
              <a:t>2016</a:t>
            </a:r>
            <a:endParaRPr lang="en-US" sz="1200" dirty="0"/>
          </a:p>
        </p:txBody>
      </p:sp>
      <p:sp>
        <p:nvSpPr>
          <p:cNvPr id="50" name="TextBox 49"/>
          <p:cNvSpPr txBox="1"/>
          <p:nvPr/>
        </p:nvSpPr>
        <p:spPr>
          <a:xfrm>
            <a:off x="8671346" y="2638616"/>
            <a:ext cx="903548" cy="276999"/>
          </a:xfrm>
          <a:prstGeom prst="rect">
            <a:avLst/>
          </a:prstGeom>
          <a:noFill/>
        </p:spPr>
        <p:txBody>
          <a:bodyPr wrap="square" rtlCol="0">
            <a:spAutoFit/>
          </a:bodyPr>
          <a:lstStyle/>
          <a:p>
            <a:r>
              <a:rPr lang="en-US" sz="1200" dirty="0" smtClean="0"/>
              <a:t>2019</a:t>
            </a:r>
            <a:endParaRPr lang="en-US" sz="1200" dirty="0"/>
          </a:p>
        </p:txBody>
      </p:sp>
      <p:sp>
        <p:nvSpPr>
          <p:cNvPr id="51" name="TextBox 50"/>
          <p:cNvSpPr txBox="1"/>
          <p:nvPr/>
        </p:nvSpPr>
        <p:spPr>
          <a:xfrm>
            <a:off x="10479834" y="2669796"/>
            <a:ext cx="903548" cy="276999"/>
          </a:xfrm>
          <a:prstGeom prst="rect">
            <a:avLst/>
          </a:prstGeom>
          <a:noFill/>
        </p:spPr>
        <p:txBody>
          <a:bodyPr wrap="square" rtlCol="0">
            <a:spAutoFit/>
          </a:bodyPr>
          <a:lstStyle/>
          <a:p>
            <a:r>
              <a:rPr lang="en-US" sz="1200" dirty="0" smtClean="0"/>
              <a:t>2020</a:t>
            </a:r>
            <a:endParaRPr lang="en-US" sz="1200" dirty="0"/>
          </a:p>
        </p:txBody>
      </p:sp>
      <p:cxnSp>
        <p:nvCxnSpPr>
          <p:cNvPr id="53" name="Straight Arrow Connector 52"/>
          <p:cNvCxnSpPr/>
          <p:nvPr/>
        </p:nvCxnSpPr>
        <p:spPr>
          <a:xfrm>
            <a:off x="11986727" y="5297864"/>
            <a:ext cx="13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189029" y="4864296"/>
            <a:ext cx="1867853" cy="1015663"/>
          </a:xfrm>
          <a:prstGeom prst="rect">
            <a:avLst/>
          </a:prstGeom>
          <a:solidFill>
            <a:schemeClr val="bg1"/>
          </a:solidFill>
        </p:spPr>
        <p:txBody>
          <a:bodyPr wrap="square" rtlCol="0">
            <a:spAutoFit/>
          </a:bodyPr>
          <a:lstStyle/>
          <a:p>
            <a:r>
              <a:rPr lang="en-US" sz="1200" b="1" dirty="0" smtClean="0">
                <a:solidFill>
                  <a:schemeClr val="accent5"/>
                </a:solidFill>
              </a:rPr>
              <a:t>Explore specific line of inquiry with expert; evolve “translational science” story of this exploration</a:t>
            </a:r>
          </a:p>
        </p:txBody>
      </p:sp>
      <p:cxnSp>
        <p:nvCxnSpPr>
          <p:cNvPr id="56" name="Straight Arrow Connector 55"/>
          <p:cNvCxnSpPr/>
          <p:nvPr/>
        </p:nvCxnSpPr>
        <p:spPr>
          <a:xfrm flipV="1">
            <a:off x="11783505" y="3059016"/>
            <a:ext cx="0" cy="299299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1436320" y="2649470"/>
            <a:ext cx="903548" cy="276999"/>
          </a:xfrm>
          <a:prstGeom prst="rect">
            <a:avLst/>
          </a:prstGeom>
          <a:noFill/>
        </p:spPr>
        <p:txBody>
          <a:bodyPr wrap="square" rtlCol="0">
            <a:spAutoFit/>
          </a:bodyPr>
          <a:lstStyle/>
          <a:p>
            <a:r>
              <a:rPr lang="en-US" sz="1200" dirty="0" smtClean="0"/>
              <a:t>2021</a:t>
            </a:r>
            <a:endParaRPr lang="en-US" sz="1200" dirty="0"/>
          </a:p>
        </p:txBody>
      </p:sp>
    </p:spTree>
    <p:extLst>
      <p:ext uri="{BB962C8B-B14F-4D97-AF65-F5344CB8AC3E}">
        <p14:creationId xmlns:p14="http://schemas.microsoft.com/office/powerpoint/2010/main" val="1716464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5850" y="1318421"/>
            <a:ext cx="9886951" cy="5353312"/>
          </a:xfrm>
          <a:prstGeom prst="rect">
            <a:avLst/>
          </a:prstGeom>
        </p:spPr>
      </p:pic>
    </p:spTree>
    <p:extLst>
      <p:ext uri="{BB962C8B-B14F-4D97-AF65-F5344CB8AC3E}">
        <p14:creationId xmlns:p14="http://schemas.microsoft.com/office/powerpoint/2010/main" val="3827347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ChangeArrowheads="1"/>
          </p:cNvSpPr>
          <p:nvPr/>
        </p:nvSpPr>
        <p:spPr bwMode="auto">
          <a:xfrm>
            <a:off x="3111500" y="1501775"/>
            <a:ext cx="2667000" cy="357188"/>
          </a:xfrm>
          <a:prstGeom prst="rect">
            <a:avLst/>
          </a:prstGeom>
          <a:solidFill>
            <a:srgbClr val="0066CC"/>
          </a:solidFill>
          <a:ln w="9525">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Clinical Finding</a:t>
            </a:r>
          </a:p>
        </p:txBody>
      </p:sp>
      <p:sp>
        <p:nvSpPr>
          <p:cNvPr id="95234" name="Rectangle 3"/>
          <p:cNvSpPr>
            <a:spLocks noChangeArrowheads="1"/>
          </p:cNvSpPr>
          <p:nvPr/>
        </p:nvSpPr>
        <p:spPr bwMode="auto">
          <a:xfrm>
            <a:off x="3109913" y="2000251"/>
            <a:ext cx="2667000" cy="320675"/>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Procedure</a:t>
            </a:r>
          </a:p>
        </p:txBody>
      </p:sp>
      <p:sp>
        <p:nvSpPr>
          <p:cNvPr id="95235" name="Rectangle 4"/>
          <p:cNvSpPr>
            <a:spLocks noChangeArrowheads="1"/>
          </p:cNvSpPr>
          <p:nvPr/>
        </p:nvSpPr>
        <p:spPr bwMode="auto">
          <a:xfrm>
            <a:off x="3122613" y="2409825"/>
            <a:ext cx="2667000" cy="431800"/>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Situation with explicit </a:t>
            </a:r>
          </a:p>
          <a:p>
            <a:pPr algn="ctr"/>
            <a:r>
              <a:rPr lang="en-US" sz="1600" b="1">
                <a:solidFill>
                  <a:schemeClr val="bg1"/>
                </a:solidFill>
                <a:latin typeface="Arial" charset="0"/>
              </a:rPr>
              <a:t>context</a:t>
            </a:r>
          </a:p>
        </p:txBody>
      </p:sp>
      <p:sp>
        <p:nvSpPr>
          <p:cNvPr id="95236" name="Rectangle 5"/>
          <p:cNvSpPr>
            <a:spLocks noChangeArrowheads="1"/>
          </p:cNvSpPr>
          <p:nvPr/>
        </p:nvSpPr>
        <p:spPr bwMode="auto">
          <a:xfrm>
            <a:off x="3111500" y="2971800"/>
            <a:ext cx="2667000" cy="344488"/>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Observable Entity</a:t>
            </a:r>
          </a:p>
        </p:txBody>
      </p:sp>
      <p:sp>
        <p:nvSpPr>
          <p:cNvPr id="95237" name="Rectangle 6"/>
          <p:cNvSpPr>
            <a:spLocks noChangeArrowheads="1"/>
          </p:cNvSpPr>
          <p:nvPr/>
        </p:nvSpPr>
        <p:spPr bwMode="auto">
          <a:xfrm>
            <a:off x="3108325" y="3471863"/>
            <a:ext cx="2667000" cy="355600"/>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Body Structure</a:t>
            </a:r>
          </a:p>
        </p:txBody>
      </p:sp>
      <p:sp>
        <p:nvSpPr>
          <p:cNvPr id="95238" name="Rectangle 7"/>
          <p:cNvSpPr>
            <a:spLocks noChangeArrowheads="1"/>
          </p:cNvSpPr>
          <p:nvPr/>
        </p:nvSpPr>
        <p:spPr bwMode="auto">
          <a:xfrm>
            <a:off x="3109913" y="3989389"/>
            <a:ext cx="2667000" cy="331787"/>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Organism</a:t>
            </a:r>
          </a:p>
        </p:txBody>
      </p:sp>
      <p:sp>
        <p:nvSpPr>
          <p:cNvPr id="95239" name="Rectangle 8"/>
          <p:cNvSpPr>
            <a:spLocks noChangeArrowheads="1"/>
          </p:cNvSpPr>
          <p:nvPr/>
        </p:nvSpPr>
        <p:spPr bwMode="auto">
          <a:xfrm>
            <a:off x="3122613" y="4500563"/>
            <a:ext cx="2667000" cy="342900"/>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Substance</a:t>
            </a:r>
          </a:p>
        </p:txBody>
      </p:sp>
      <p:sp>
        <p:nvSpPr>
          <p:cNvPr id="95240" name="Rectangle 9"/>
          <p:cNvSpPr>
            <a:spLocks noChangeArrowheads="1"/>
          </p:cNvSpPr>
          <p:nvPr/>
        </p:nvSpPr>
        <p:spPr bwMode="auto">
          <a:xfrm>
            <a:off x="3122613" y="5029200"/>
            <a:ext cx="2667000" cy="565150"/>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Pharmaceutical/</a:t>
            </a:r>
          </a:p>
          <a:p>
            <a:pPr algn="ctr"/>
            <a:r>
              <a:rPr lang="en-US" sz="1600" b="1">
                <a:solidFill>
                  <a:schemeClr val="bg1"/>
                </a:solidFill>
                <a:latin typeface="Arial" charset="0"/>
              </a:rPr>
              <a:t>Biologic Product</a:t>
            </a:r>
          </a:p>
        </p:txBody>
      </p:sp>
      <p:sp>
        <p:nvSpPr>
          <p:cNvPr id="95241" name="Rectangle 10"/>
          <p:cNvSpPr>
            <a:spLocks noChangeArrowheads="1"/>
          </p:cNvSpPr>
          <p:nvPr/>
        </p:nvSpPr>
        <p:spPr bwMode="auto">
          <a:xfrm>
            <a:off x="3127375" y="5730876"/>
            <a:ext cx="2667000" cy="390525"/>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Specimen</a:t>
            </a:r>
          </a:p>
        </p:txBody>
      </p:sp>
      <p:sp>
        <p:nvSpPr>
          <p:cNvPr id="95242" name="Rectangle 11"/>
          <p:cNvSpPr>
            <a:spLocks noChangeArrowheads="1"/>
          </p:cNvSpPr>
          <p:nvPr/>
        </p:nvSpPr>
        <p:spPr bwMode="auto">
          <a:xfrm>
            <a:off x="6753225" y="1463676"/>
            <a:ext cx="2667000" cy="390525"/>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Physical Object</a:t>
            </a:r>
          </a:p>
        </p:txBody>
      </p:sp>
      <p:sp>
        <p:nvSpPr>
          <p:cNvPr id="95243" name="Rectangle 12"/>
          <p:cNvSpPr>
            <a:spLocks noChangeArrowheads="1"/>
          </p:cNvSpPr>
          <p:nvPr/>
        </p:nvSpPr>
        <p:spPr bwMode="auto">
          <a:xfrm>
            <a:off x="6753225" y="1954214"/>
            <a:ext cx="2667000" cy="344487"/>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Physical Force</a:t>
            </a:r>
          </a:p>
        </p:txBody>
      </p:sp>
      <p:sp>
        <p:nvSpPr>
          <p:cNvPr id="95244" name="Rectangle 13"/>
          <p:cNvSpPr>
            <a:spLocks noChangeArrowheads="1"/>
          </p:cNvSpPr>
          <p:nvPr/>
        </p:nvSpPr>
        <p:spPr bwMode="auto">
          <a:xfrm>
            <a:off x="6762750" y="2397125"/>
            <a:ext cx="2667000" cy="357188"/>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Events</a:t>
            </a:r>
          </a:p>
        </p:txBody>
      </p:sp>
      <p:sp>
        <p:nvSpPr>
          <p:cNvPr id="95245" name="Rectangle 14"/>
          <p:cNvSpPr>
            <a:spLocks noChangeArrowheads="1"/>
          </p:cNvSpPr>
          <p:nvPr/>
        </p:nvSpPr>
        <p:spPr bwMode="auto">
          <a:xfrm>
            <a:off x="6775450" y="4668839"/>
            <a:ext cx="2667000" cy="611187"/>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Environment and </a:t>
            </a:r>
          </a:p>
          <a:p>
            <a:pPr algn="ctr"/>
            <a:r>
              <a:rPr lang="en-US" sz="1600" b="1">
                <a:solidFill>
                  <a:schemeClr val="bg1"/>
                </a:solidFill>
                <a:latin typeface="Arial" charset="0"/>
              </a:rPr>
              <a:t>geographical Location</a:t>
            </a:r>
          </a:p>
        </p:txBody>
      </p:sp>
      <p:sp>
        <p:nvSpPr>
          <p:cNvPr id="95246" name="Rectangle 15"/>
          <p:cNvSpPr>
            <a:spLocks noChangeArrowheads="1"/>
          </p:cNvSpPr>
          <p:nvPr/>
        </p:nvSpPr>
        <p:spPr bwMode="auto">
          <a:xfrm>
            <a:off x="6764338" y="2870200"/>
            <a:ext cx="2667000" cy="355600"/>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Social Context</a:t>
            </a:r>
          </a:p>
        </p:txBody>
      </p:sp>
      <p:sp>
        <p:nvSpPr>
          <p:cNvPr id="95247" name="Rectangle 16"/>
          <p:cNvSpPr>
            <a:spLocks noChangeArrowheads="1"/>
          </p:cNvSpPr>
          <p:nvPr/>
        </p:nvSpPr>
        <p:spPr bwMode="auto">
          <a:xfrm>
            <a:off x="6764338" y="3336925"/>
            <a:ext cx="2667000" cy="344488"/>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Staging and Scales</a:t>
            </a:r>
          </a:p>
        </p:txBody>
      </p:sp>
      <p:sp>
        <p:nvSpPr>
          <p:cNvPr id="95248" name="Rectangle 17"/>
          <p:cNvSpPr>
            <a:spLocks noChangeArrowheads="1"/>
          </p:cNvSpPr>
          <p:nvPr/>
        </p:nvSpPr>
        <p:spPr bwMode="auto">
          <a:xfrm>
            <a:off x="6764338" y="3805239"/>
            <a:ext cx="2667000" cy="331787"/>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Linkage Concept</a:t>
            </a:r>
          </a:p>
        </p:txBody>
      </p:sp>
      <p:sp>
        <p:nvSpPr>
          <p:cNvPr id="95249" name="Rectangle 18"/>
          <p:cNvSpPr>
            <a:spLocks noChangeArrowheads="1"/>
          </p:cNvSpPr>
          <p:nvPr/>
        </p:nvSpPr>
        <p:spPr bwMode="auto">
          <a:xfrm>
            <a:off x="6762750" y="4241800"/>
            <a:ext cx="2667000" cy="331788"/>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Qualifier Value</a:t>
            </a:r>
          </a:p>
        </p:txBody>
      </p:sp>
      <p:sp>
        <p:nvSpPr>
          <p:cNvPr id="95250" name="Rectangle 19"/>
          <p:cNvSpPr>
            <a:spLocks noChangeArrowheads="1"/>
          </p:cNvSpPr>
          <p:nvPr/>
        </p:nvSpPr>
        <p:spPr bwMode="auto">
          <a:xfrm>
            <a:off x="6783388" y="5395913"/>
            <a:ext cx="2667000" cy="309562"/>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Special Concept</a:t>
            </a:r>
          </a:p>
        </p:txBody>
      </p:sp>
      <p:sp>
        <p:nvSpPr>
          <p:cNvPr id="95251" name="Rectangle 20"/>
          <p:cNvSpPr>
            <a:spLocks noChangeArrowheads="1"/>
          </p:cNvSpPr>
          <p:nvPr/>
        </p:nvSpPr>
        <p:spPr bwMode="auto">
          <a:xfrm>
            <a:off x="6786563" y="5830889"/>
            <a:ext cx="2667000" cy="320675"/>
          </a:xfrm>
          <a:prstGeom prst="rect">
            <a:avLst/>
          </a:prstGeom>
          <a:solidFill>
            <a:srgbClr val="0066CC"/>
          </a:solidFill>
          <a:ln w="9525" algn="ctr">
            <a:noFill/>
            <a:miter lim="800000"/>
            <a:headEnd/>
            <a:tailEnd/>
          </a:ln>
          <a:effectLst>
            <a:prstShdw prst="shdw17" dist="17961" dir="2700000">
              <a:srgbClr val="003D7A"/>
            </a:prstShdw>
          </a:effectLst>
        </p:spPr>
        <p:txBody>
          <a:bodyPr wrap="none" anchor="ctr"/>
          <a:lstStyle/>
          <a:p>
            <a:pPr algn="ctr"/>
            <a:r>
              <a:rPr lang="en-US" sz="1600" b="1">
                <a:solidFill>
                  <a:schemeClr val="bg1"/>
                </a:solidFill>
                <a:latin typeface="Arial" charset="0"/>
              </a:rPr>
              <a:t>Record Artifact</a:t>
            </a:r>
          </a:p>
        </p:txBody>
      </p:sp>
      <p:sp>
        <p:nvSpPr>
          <p:cNvPr id="632853" name="Rectangle 21"/>
          <p:cNvSpPr>
            <a:spLocks noGrp="1" noChangeArrowheads="1"/>
          </p:cNvSpPr>
          <p:nvPr>
            <p:ph type="title" idx="4294967295"/>
          </p:nvPr>
        </p:nvSpPr>
        <p:spPr>
          <a:xfrm>
            <a:off x="2638425" y="228600"/>
            <a:ext cx="7023100" cy="654050"/>
          </a:xfrm>
        </p:spPr>
        <p:txBody>
          <a:bodyPr rtlCol="0">
            <a:normAutofit fontScale="90000"/>
          </a:bodyPr>
          <a:lstStyle/>
          <a:p>
            <a:pPr>
              <a:defRPr/>
            </a:pPr>
            <a:r>
              <a:rPr lang="en-US"/>
              <a:t>SNOMED CT Hierarchies</a:t>
            </a:r>
          </a:p>
        </p:txBody>
      </p:sp>
      <p:sp>
        <p:nvSpPr>
          <p:cNvPr id="632855" name="AutoShape 23"/>
          <p:cNvSpPr>
            <a:spLocks noChangeArrowheads="1"/>
          </p:cNvSpPr>
          <p:nvPr/>
        </p:nvSpPr>
        <p:spPr bwMode="auto">
          <a:xfrm>
            <a:off x="5508424" y="1472954"/>
            <a:ext cx="398550" cy="354706"/>
          </a:xfrm>
          <a:prstGeom prst="star5">
            <a:avLst/>
          </a:prstGeom>
          <a:solidFill>
            <a:srgbClr val="FF0000"/>
          </a:solidFill>
          <a:ln w="9525">
            <a:solidFill>
              <a:schemeClr val="tx1"/>
            </a:solidFill>
            <a:miter lim="800000"/>
            <a:headEnd/>
            <a:tailEnd/>
          </a:ln>
          <a:effectLst/>
        </p:spPr>
        <p:txBody>
          <a:bodyPr wrap="square" anchor="ctr">
            <a:spAutoFit/>
          </a:bodyPr>
          <a:lstStyle/>
          <a:p>
            <a:pPr algn="r">
              <a:defRPr/>
            </a:pPr>
            <a:endParaRPr lang="en-US" sz="2400"/>
          </a:p>
        </p:txBody>
      </p:sp>
      <p:sp>
        <p:nvSpPr>
          <p:cNvPr id="632859" name="AutoShape 27"/>
          <p:cNvSpPr>
            <a:spLocks noChangeArrowheads="1"/>
          </p:cNvSpPr>
          <p:nvPr/>
        </p:nvSpPr>
        <p:spPr bwMode="auto">
          <a:xfrm>
            <a:off x="1319213" y="6330395"/>
            <a:ext cx="700087" cy="358599"/>
          </a:xfrm>
          <a:prstGeom prst="star5">
            <a:avLst/>
          </a:prstGeom>
          <a:solidFill>
            <a:srgbClr val="FF0000"/>
          </a:solidFill>
          <a:ln w="9525">
            <a:solidFill>
              <a:schemeClr val="tx1"/>
            </a:solidFill>
            <a:miter lim="800000"/>
            <a:headEnd/>
            <a:tailEnd/>
          </a:ln>
          <a:effectLst/>
        </p:spPr>
        <p:txBody>
          <a:bodyPr wrap="square" anchor="ctr">
            <a:spAutoFit/>
          </a:bodyPr>
          <a:lstStyle/>
          <a:p>
            <a:pPr algn="r">
              <a:defRPr/>
            </a:pPr>
            <a:endParaRPr lang="en-US" sz="2400"/>
          </a:p>
        </p:txBody>
      </p:sp>
      <p:sp>
        <p:nvSpPr>
          <p:cNvPr id="95259" name="Text Box 28"/>
          <p:cNvSpPr txBox="1">
            <a:spLocks noChangeArrowheads="1"/>
          </p:cNvSpPr>
          <p:nvPr/>
        </p:nvSpPr>
        <p:spPr bwMode="auto">
          <a:xfrm>
            <a:off x="1872343" y="6509695"/>
            <a:ext cx="3657600" cy="338554"/>
          </a:xfrm>
          <a:prstGeom prst="rect">
            <a:avLst/>
          </a:prstGeom>
          <a:noFill/>
          <a:ln w="9525">
            <a:noFill/>
            <a:miter lim="800000"/>
            <a:headEnd/>
            <a:tailEnd/>
          </a:ln>
        </p:spPr>
        <p:txBody>
          <a:bodyPr>
            <a:spAutoFit/>
          </a:bodyPr>
          <a:lstStyle/>
          <a:p>
            <a:pPr>
              <a:spcBef>
                <a:spcPct val="50000"/>
              </a:spcBef>
            </a:pPr>
            <a:r>
              <a:rPr lang="en-US" sz="1600" dirty="0"/>
              <a:t>Most relevant to U.S.</a:t>
            </a:r>
            <a:endParaRPr lang="en-US" sz="2400" dirty="0"/>
          </a:p>
        </p:txBody>
      </p:sp>
      <p:sp>
        <p:nvSpPr>
          <p:cNvPr id="29" name="AutoShape 23"/>
          <p:cNvSpPr>
            <a:spLocks noChangeArrowheads="1"/>
          </p:cNvSpPr>
          <p:nvPr/>
        </p:nvSpPr>
        <p:spPr bwMode="auto">
          <a:xfrm>
            <a:off x="5467925" y="1972570"/>
            <a:ext cx="398550" cy="354706"/>
          </a:xfrm>
          <a:prstGeom prst="star5">
            <a:avLst/>
          </a:prstGeom>
          <a:solidFill>
            <a:srgbClr val="FF0000"/>
          </a:solidFill>
          <a:ln w="9525">
            <a:solidFill>
              <a:schemeClr val="tx1"/>
            </a:solidFill>
            <a:miter lim="800000"/>
            <a:headEnd/>
            <a:tailEnd/>
          </a:ln>
          <a:effectLst/>
        </p:spPr>
        <p:txBody>
          <a:bodyPr wrap="square" anchor="ctr">
            <a:spAutoFit/>
          </a:bodyPr>
          <a:lstStyle/>
          <a:p>
            <a:pPr algn="r">
              <a:defRPr/>
            </a:pPr>
            <a:endParaRPr lang="en-US" sz="2400"/>
          </a:p>
        </p:txBody>
      </p:sp>
      <p:sp>
        <p:nvSpPr>
          <p:cNvPr id="31" name="AutoShape 23"/>
          <p:cNvSpPr>
            <a:spLocks noChangeArrowheads="1"/>
          </p:cNvSpPr>
          <p:nvPr/>
        </p:nvSpPr>
        <p:spPr bwMode="auto">
          <a:xfrm>
            <a:off x="5460869" y="3003776"/>
            <a:ext cx="398550" cy="354706"/>
          </a:xfrm>
          <a:prstGeom prst="star5">
            <a:avLst/>
          </a:prstGeom>
          <a:solidFill>
            <a:srgbClr val="FF0000"/>
          </a:solidFill>
          <a:ln w="9525">
            <a:solidFill>
              <a:schemeClr val="tx1"/>
            </a:solidFill>
            <a:miter lim="800000"/>
            <a:headEnd/>
            <a:tailEnd/>
          </a:ln>
          <a:effectLst/>
        </p:spPr>
        <p:txBody>
          <a:bodyPr wrap="square" anchor="ctr">
            <a:spAutoFit/>
          </a:bodyPr>
          <a:lstStyle/>
          <a:p>
            <a:pPr algn="r">
              <a:defRPr/>
            </a:pPr>
            <a:endParaRPr lang="en-US" sz="2400"/>
          </a:p>
        </p:txBody>
      </p:sp>
      <p:sp>
        <p:nvSpPr>
          <p:cNvPr id="32" name="AutoShape 23"/>
          <p:cNvSpPr>
            <a:spLocks noChangeArrowheads="1"/>
          </p:cNvSpPr>
          <p:nvPr/>
        </p:nvSpPr>
        <p:spPr bwMode="auto">
          <a:xfrm>
            <a:off x="5460869" y="3484689"/>
            <a:ext cx="398550" cy="354706"/>
          </a:xfrm>
          <a:prstGeom prst="star5">
            <a:avLst/>
          </a:prstGeom>
          <a:solidFill>
            <a:srgbClr val="FF0000"/>
          </a:solidFill>
          <a:ln w="9525">
            <a:solidFill>
              <a:schemeClr val="tx1"/>
            </a:solidFill>
            <a:miter lim="800000"/>
            <a:headEnd/>
            <a:tailEnd/>
          </a:ln>
          <a:effectLst/>
        </p:spPr>
        <p:txBody>
          <a:bodyPr wrap="square" anchor="ctr">
            <a:spAutoFit/>
          </a:bodyPr>
          <a:lstStyle/>
          <a:p>
            <a:pPr algn="r">
              <a:defRPr/>
            </a:pPr>
            <a:endParaRPr lang="en-US" sz="2400"/>
          </a:p>
        </p:txBody>
      </p:sp>
      <p:sp>
        <p:nvSpPr>
          <p:cNvPr id="33" name="AutoShape 23"/>
          <p:cNvSpPr>
            <a:spLocks noChangeArrowheads="1"/>
          </p:cNvSpPr>
          <p:nvPr/>
        </p:nvSpPr>
        <p:spPr bwMode="auto">
          <a:xfrm>
            <a:off x="5448125" y="3959673"/>
            <a:ext cx="398550" cy="354706"/>
          </a:xfrm>
          <a:prstGeom prst="star5">
            <a:avLst/>
          </a:prstGeom>
          <a:solidFill>
            <a:srgbClr val="FF0000"/>
          </a:solidFill>
          <a:ln w="9525">
            <a:solidFill>
              <a:schemeClr val="tx1"/>
            </a:solidFill>
            <a:miter lim="800000"/>
            <a:headEnd/>
            <a:tailEnd/>
          </a:ln>
          <a:effectLst/>
        </p:spPr>
        <p:txBody>
          <a:bodyPr wrap="square" anchor="ctr">
            <a:spAutoFit/>
          </a:bodyPr>
          <a:lstStyle/>
          <a:p>
            <a:pPr algn="r">
              <a:defRPr/>
            </a:pPr>
            <a:endParaRPr lang="en-US" sz="2400"/>
          </a:p>
        </p:txBody>
      </p:sp>
    </p:spTree>
    <p:extLst>
      <p:ext uri="{BB962C8B-B14F-4D97-AF65-F5344CB8AC3E}">
        <p14:creationId xmlns:p14="http://schemas.microsoft.com/office/powerpoint/2010/main" val="2536844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882" name="Rectangle 2"/>
          <p:cNvSpPr>
            <a:spLocks noGrp="1" noChangeArrowheads="1"/>
          </p:cNvSpPr>
          <p:nvPr>
            <p:ph type="title" idx="4294967295"/>
          </p:nvPr>
        </p:nvSpPr>
        <p:spPr>
          <a:xfrm>
            <a:off x="2455864" y="220663"/>
            <a:ext cx="7742237" cy="709612"/>
          </a:xfrm>
        </p:spPr>
        <p:txBody>
          <a:bodyPr rtlCol="0">
            <a:normAutofit/>
          </a:bodyPr>
          <a:lstStyle/>
          <a:p>
            <a:pPr>
              <a:defRPr/>
            </a:pPr>
            <a:r>
              <a:rPr lang="en-US">
                <a:cs typeface="Times New Roman" pitchFamily="18" charset="0"/>
              </a:rPr>
              <a:t>Basic elements of SNOMED CT</a:t>
            </a:r>
          </a:p>
        </p:txBody>
      </p:sp>
      <p:sp>
        <p:nvSpPr>
          <p:cNvPr id="97282" name="Rectangle 3"/>
          <p:cNvSpPr>
            <a:spLocks noGrp="1" noChangeArrowheads="1"/>
          </p:cNvSpPr>
          <p:nvPr>
            <p:ph idx="4294967295"/>
          </p:nvPr>
        </p:nvSpPr>
        <p:spPr>
          <a:xfrm>
            <a:off x="2262189" y="1081088"/>
            <a:ext cx="7451725" cy="5427662"/>
          </a:xfrm>
        </p:spPr>
        <p:txBody>
          <a:bodyPr/>
          <a:lstStyle/>
          <a:p>
            <a:pPr eaLnBrk="1" hangingPunct="1">
              <a:lnSpc>
                <a:spcPct val="90000"/>
              </a:lnSpc>
            </a:pPr>
            <a:r>
              <a:rPr lang="en-US"/>
              <a:t>Concepts</a:t>
            </a:r>
          </a:p>
          <a:p>
            <a:pPr eaLnBrk="1" hangingPunct="1">
              <a:lnSpc>
                <a:spcPct val="90000"/>
              </a:lnSpc>
            </a:pPr>
            <a:r>
              <a:rPr lang="en-US"/>
              <a:t>Descriptions</a:t>
            </a:r>
          </a:p>
          <a:p>
            <a:pPr eaLnBrk="1" hangingPunct="1">
              <a:lnSpc>
                <a:spcPct val="90000"/>
              </a:lnSpc>
            </a:pPr>
            <a:r>
              <a:rPr lang="en-US"/>
              <a:t>Hierarchies</a:t>
            </a:r>
          </a:p>
          <a:p>
            <a:pPr eaLnBrk="1" hangingPunct="1">
              <a:lnSpc>
                <a:spcPct val="90000"/>
              </a:lnSpc>
            </a:pPr>
            <a:r>
              <a:rPr lang="en-US"/>
              <a:t>Relationships</a:t>
            </a:r>
          </a:p>
          <a:p>
            <a:pPr lvl="1" eaLnBrk="1" hangingPunct="1">
              <a:lnSpc>
                <a:spcPct val="90000"/>
              </a:lnSpc>
            </a:pPr>
            <a:r>
              <a:rPr lang="en-US"/>
              <a:t>IS-A relationships</a:t>
            </a:r>
          </a:p>
          <a:p>
            <a:pPr lvl="1" eaLnBrk="1" hangingPunct="1">
              <a:lnSpc>
                <a:spcPct val="90000"/>
              </a:lnSpc>
            </a:pPr>
            <a:r>
              <a:rPr lang="en-US"/>
              <a:t>Attribute relationships</a:t>
            </a:r>
          </a:p>
          <a:p>
            <a:pPr eaLnBrk="1" hangingPunct="1">
              <a:lnSpc>
                <a:spcPct val="90000"/>
              </a:lnSpc>
            </a:pPr>
            <a:r>
              <a:rPr lang="en-US"/>
              <a:t>Concept definitions</a:t>
            </a:r>
          </a:p>
          <a:p>
            <a:pPr eaLnBrk="1" hangingPunct="1">
              <a:lnSpc>
                <a:spcPct val="90000"/>
              </a:lnSpc>
            </a:pPr>
            <a:r>
              <a:rPr lang="en-US"/>
              <a:t>SNOMED CT tables</a:t>
            </a:r>
          </a:p>
          <a:p>
            <a:pPr lvl="1" eaLnBrk="1" hangingPunct="1">
              <a:lnSpc>
                <a:spcPct val="90000"/>
              </a:lnSpc>
            </a:pPr>
            <a:r>
              <a:rPr lang="en-US"/>
              <a:t>Distributed in the form of text files</a:t>
            </a:r>
          </a:p>
          <a:p>
            <a:pPr lvl="2" eaLnBrk="1" hangingPunct="1">
              <a:lnSpc>
                <a:spcPct val="90000"/>
              </a:lnSpc>
              <a:spcBef>
                <a:spcPct val="0"/>
              </a:spcBef>
            </a:pPr>
            <a:r>
              <a:rPr lang="en-US"/>
              <a:t>“Core” tables: Concepts, Descriptions, Relationships</a:t>
            </a:r>
          </a:p>
          <a:p>
            <a:pPr lvl="2" eaLnBrk="1" hangingPunct="1">
              <a:lnSpc>
                <a:spcPct val="90000"/>
              </a:lnSpc>
              <a:spcBef>
                <a:spcPct val="0"/>
              </a:spcBef>
            </a:pPr>
            <a:r>
              <a:rPr lang="en-US"/>
              <a:t>Subsets</a:t>
            </a:r>
          </a:p>
          <a:p>
            <a:pPr lvl="2" eaLnBrk="1" hangingPunct="1">
              <a:lnSpc>
                <a:spcPct val="90000"/>
              </a:lnSpc>
              <a:spcBef>
                <a:spcPct val="0"/>
              </a:spcBef>
            </a:pPr>
            <a:r>
              <a:rPr lang="en-US"/>
              <a:t>Mapping</a:t>
            </a:r>
          </a:p>
          <a:p>
            <a:pPr lvl="2" eaLnBrk="1" hangingPunct="1">
              <a:lnSpc>
                <a:spcPct val="90000"/>
              </a:lnSpc>
              <a:spcBef>
                <a:spcPct val="0"/>
              </a:spcBef>
            </a:pPr>
            <a:r>
              <a:rPr lang="en-US"/>
              <a:t>History</a:t>
            </a:r>
          </a:p>
        </p:txBody>
      </p:sp>
    </p:spTree>
    <p:extLst>
      <p:ext uri="{BB962C8B-B14F-4D97-AF65-F5344CB8AC3E}">
        <p14:creationId xmlns:p14="http://schemas.microsoft.com/office/powerpoint/2010/main" val="384387688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9329" name="Picture 2"/>
          <p:cNvPicPr>
            <a:picLocks noChangeAspect="1" noChangeArrowheads="1"/>
          </p:cNvPicPr>
          <p:nvPr/>
        </p:nvPicPr>
        <p:blipFill>
          <a:blip r:embed="rId3" cstate="print"/>
          <a:srcRect t="20662"/>
          <a:stretch>
            <a:fillRect/>
          </a:stretch>
        </p:blipFill>
        <p:spPr bwMode="auto">
          <a:xfrm>
            <a:off x="1524001" y="1590676"/>
            <a:ext cx="7534275" cy="5267325"/>
          </a:xfrm>
          <a:prstGeom prst="rect">
            <a:avLst/>
          </a:prstGeom>
          <a:noFill/>
          <a:ln w="9525">
            <a:noFill/>
            <a:miter lim="800000"/>
            <a:headEnd/>
            <a:tailEnd/>
          </a:ln>
        </p:spPr>
      </p:pic>
      <p:sp>
        <p:nvSpPr>
          <p:cNvPr id="636931" name="Rectangle 3"/>
          <p:cNvSpPr>
            <a:spLocks noGrp="1" noChangeArrowheads="1"/>
          </p:cNvSpPr>
          <p:nvPr>
            <p:ph type="title" idx="4294967295"/>
          </p:nvPr>
        </p:nvSpPr>
        <p:spPr>
          <a:xfrm>
            <a:off x="2220913" y="454026"/>
            <a:ext cx="7772400" cy="536575"/>
          </a:xfrm>
        </p:spPr>
        <p:txBody>
          <a:bodyPr rtlCol="0">
            <a:normAutofit fontScale="90000"/>
          </a:bodyPr>
          <a:lstStyle/>
          <a:p>
            <a:pPr>
              <a:defRPr/>
            </a:pPr>
            <a:r>
              <a:rPr lang="en-US"/>
              <a:t>Descriptions and Definitions</a:t>
            </a:r>
          </a:p>
        </p:txBody>
      </p:sp>
      <p:sp>
        <p:nvSpPr>
          <p:cNvPr id="99331" name="Rectangle 4"/>
          <p:cNvSpPr>
            <a:spLocks noChangeArrowheads="1"/>
          </p:cNvSpPr>
          <p:nvPr/>
        </p:nvSpPr>
        <p:spPr bwMode="auto">
          <a:xfrm>
            <a:off x="8991601" y="1143001"/>
            <a:ext cx="1401763" cy="403225"/>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Arial" charset="0"/>
              </a:rPr>
              <a:t>FSN</a:t>
            </a:r>
          </a:p>
        </p:txBody>
      </p:sp>
      <p:sp>
        <p:nvSpPr>
          <p:cNvPr id="99332" name="Rectangle 5"/>
          <p:cNvSpPr>
            <a:spLocks noChangeArrowheads="1"/>
          </p:cNvSpPr>
          <p:nvPr/>
        </p:nvSpPr>
        <p:spPr bwMode="auto">
          <a:xfrm>
            <a:off x="8991601" y="1676401"/>
            <a:ext cx="1401763" cy="403225"/>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Arial" charset="0"/>
              </a:rPr>
              <a:t>Preferred</a:t>
            </a:r>
          </a:p>
        </p:txBody>
      </p:sp>
      <p:sp>
        <p:nvSpPr>
          <p:cNvPr id="99333" name="Rectangle 6"/>
          <p:cNvSpPr>
            <a:spLocks noChangeArrowheads="1"/>
          </p:cNvSpPr>
          <p:nvPr/>
        </p:nvSpPr>
        <p:spPr bwMode="auto">
          <a:xfrm>
            <a:off x="8991601" y="2209801"/>
            <a:ext cx="1401763" cy="403225"/>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Arial" charset="0"/>
              </a:rPr>
              <a:t>Synonyms</a:t>
            </a:r>
          </a:p>
        </p:txBody>
      </p:sp>
      <p:sp>
        <p:nvSpPr>
          <p:cNvPr id="99334" name="Line 7"/>
          <p:cNvSpPr>
            <a:spLocks noChangeShapeType="1"/>
          </p:cNvSpPr>
          <p:nvPr/>
        </p:nvSpPr>
        <p:spPr bwMode="auto">
          <a:xfrm flipH="1">
            <a:off x="8077200" y="1295400"/>
            <a:ext cx="838200" cy="762000"/>
          </a:xfrm>
          <a:prstGeom prst="line">
            <a:avLst/>
          </a:prstGeom>
          <a:noFill/>
          <a:ln w="9525">
            <a:solidFill>
              <a:schemeClr val="tx1"/>
            </a:solidFill>
            <a:round/>
            <a:headEnd/>
            <a:tailEnd type="triangle" w="med" len="med"/>
          </a:ln>
        </p:spPr>
        <p:txBody>
          <a:bodyPr/>
          <a:lstStyle/>
          <a:p>
            <a:endParaRPr lang="en-US"/>
          </a:p>
        </p:txBody>
      </p:sp>
      <p:sp>
        <p:nvSpPr>
          <p:cNvPr id="99335" name="Line 8"/>
          <p:cNvSpPr>
            <a:spLocks noChangeShapeType="1"/>
          </p:cNvSpPr>
          <p:nvPr/>
        </p:nvSpPr>
        <p:spPr bwMode="auto">
          <a:xfrm flipH="1">
            <a:off x="8305800" y="2438400"/>
            <a:ext cx="609600" cy="228600"/>
          </a:xfrm>
          <a:prstGeom prst="line">
            <a:avLst/>
          </a:prstGeom>
          <a:noFill/>
          <a:ln w="9525">
            <a:solidFill>
              <a:schemeClr val="tx1"/>
            </a:solidFill>
            <a:round/>
            <a:headEnd/>
            <a:tailEnd type="triangle" w="med" len="med"/>
          </a:ln>
        </p:spPr>
        <p:txBody>
          <a:bodyPr/>
          <a:lstStyle/>
          <a:p>
            <a:endParaRPr lang="en-US"/>
          </a:p>
        </p:txBody>
      </p:sp>
      <p:sp>
        <p:nvSpPr>
          <p:cNvPr id="99336" name="AutoShape 9"/>
          <p:cNvSpPr>
            <a:spLocks/>
          </p:cNvSpPr>
          <p:nvPr/>
        </p:nvSpPr>
        <p:spPr bwMode="auto">
          <a:xfrm>
            <a:off x="8153400" y="2514600"/>
            <a:ext cx="88900" cy="762000"/>
          </a:xfrm>
          <a:prstGeom prst="rightBracket">
            <a:avLst>
              <a:gd name="adj" fmla="val 71429"/>
            </a:avLst>
          </a:prstGeom>
          <a:noFill/>
          <a:ln w="9525">
            <a:solidFill>
              <a:schemeClr val="tx1"/>
            </a:solidFill>
            <a:round/>
            <a:headEnd/>
            <a:tailEnd/>
          </a:ln>
        </p:spPr>
        <p:txBody>
          <a:bodyPr wrap="none" anchor="ctr"/>
          <a:lstStyle/>
          <a:p>
            <a:pPr algn="r"/>
            <a:endParaRPr lang="en-US" sz="2400"/>
          </a:p>
        </p:txBody>
      </p:sp>
      <p:sp>
        <p:nvSpPr>
          <p:cNvPr id="99337" name="Line 10"/>
          <p:cNvSpPr>
            <a:spLocks noChangeShapeType="1"/>
          </p:cNvSpPr>
          <p:nvPr/>
        </p:nvSpPr>
        <p:spPr bwMode="auto">
          <a:xfrm flipH="1">
            <a:off x="8077200" y="2362200"/>
            <a:ext cx="762000" cy="0"/>
          </a:xfrm>
          <a:prstGeom prst="line">
            <a:avLst/>
          </a:prstGeom>
          <a:noFill/>
          <a:ln w="9525">
            <a:solidFill>
              <a:schemeClr val="tx1"/>
            </a:solidFill>
            <a:round/>
            <a:headEnd/>
            <a:tailEnd type="triangle" w="med" len="med"/>
          </a:ln>
        </p:spPr>
        <p:txBody>
          <a:bodyPr/>
          <a:lstStyle/>
          <a:p>
            <a:endParaRPr lang="en-US"/>
          </a:p>
        </p:txBody>
      </p:sp>
      <p:sp>
        <p:nvSpPr>
          <p:cNvPr id="99338" name="Line 11"/>
          <p:cNvSpPr>
            <a:spLocks noChangeShapeType="1"/>
          </p:cNvSpPr>
          <p:nvPr/>
        </p:nvSpPr>
        <p:spPr bwMode="auto">
          <a:xfrm flipV="1">
            <a:off x="8839200" y="1905000"/>
            <a:ext cx="0" cy="457200"/>
          </a:xfrm>
          <a:prstGeom prst="line">
            <a:avLst/>
          </a:prstGeom>
          <a:noFill/>
          <a:ln w="9525">
            <a:solidFill>
              <a:schemeClr val="tx1"/>
            </a:solidFill>
            <a:round/>
            <a:headEnd/>
            <a:tailEnd/>
          </a:ln>
        </p:spPr>
        <p:txBody>
          <a:bodyPr anchor="ctr">
            <a:spAutoFit/>
          </a:bodyPr>
          <a:lstStyle/>
          <a:p>
            <a:endParaRPr lang="en-US"/>
          </a:p>
        </p:txBody>
      </p:sp>
      <p:sp>
        <p:nvSpPr>
          <p:cNvPr id="99339" name="Line 12"/>
          <p:cNvSpPr>
            <a:spLocks noChangeShapeType="1"/>
          </p:cNvSpPr>
          <p:nvPr/>
        </p:nvSpPr>
        <p:spPr bwMode="auto">
          <a:xfrm>
            <a:off x="8839200" y="1905000"/>
            <a:ext cx="152400" cy="0"/>
          </a:xfrm>
          <a:prstGeom prst="line">
            <a:avLst/>
          </a:prstGeom>
          <a:noFill/>
          <a:ln w="9525">
            <a:solidFill>
              <a:schemeClr val="tx1"/>
            </a:solidFill>
            <a:round/>
            <a:headEnd/>
            <a:tailEnd/>
          </a:ln>
        </p:spPr>
        <p:txBody>
          <a:bodyPr wrap="none" anchor="ctr">
            <a:spAutoFit/>
          </a:bodyPr>
          <a:lstStyle/>
          <a:p>
            <a:endParaRPr lang="en-US"/>
          </a:p>
        </p:txBody>
      </p:sp>
    </p:spTree>
    <p:extLst>
      <p:ext uri="{BB962C8B-B14F-4D97-AF65-F5344CB8AC3E}">
        <p14:creationId xmlns:p14="http://schemas.microsoft.com/office/powerpoint/2010/main" val="1264497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938" y="-195055"/>
            <a:ext cx="10515600" cy="1325563"/>
          </a:xfrm>
        </p:spPr>
        <p:txBody>
          <a:bodyPr/>
          <a:lstStyle/>
          <a:p>
            <a:r>
              <a:rPr lang="en-US" dirty="0" smtClean="0"/>
              <a:t>SNOMED CT in Analytics </a:t>
            </a:r>
            <a:endParaRPr lang="en-US" dirty="0"/>
          </a:p>
        </p:txBody>
      </p:sp>
      <p:sp>
        <p:nvSpPr>
          <p:cNvPr id="5" name="Content Placeholder 4"/>
          <p:cNvSpPr>
            <a:spLocks noGrp="1"/>
          </p:cNvSpPr>
          <p:nvPr>
            <p:ph idx="1"/>
          </p:nvPr>
        </p:nvSpPr>
        <p:spPr>
          <a:xfrm>
            <a:off x="828774" y="947959"/>
            <a:ext cx="6231903" cy="4351338"/>
          </a:xfrm>
        </p:spPr>
        <p:txBody>
          <a:bodyPr/>
          <a:lstStyle/>
          <a:p>
            <a:r>
              <a:rPr lang="en-US" dirty="0" smtClean="0"/>
              <a:t>Very limited</a:t>
            </a:r>
          </a:p>
          <a:p>
            <a:r>
              <a:rPr lang="en-US" dirty="0" smtClean="0"/>
              <a:t>Query-based, “top down”</a:t>
            </a:r>
          </a:p>
          <a:p>
            <a:r>
              <a:rPr lang="en-US" dirty="0" smtClean="0"/>
              <a:t>Use of relationships and inference generally for maintenance and QI</a:t>
            </a:r>
            <a:endParaRPr lang="en-US" dirty="0"/>
          </a:p>
        </p:txBody>
      </p:sp>
      <p:pic>
        <p:nvPicPr>
          <p:cNvPr id="4" name="Picture 3"/>
          <p:cNvPicPr>
            <a:picLocks noChangeAspect="1"/>
          </p:cNvPicPr>
          <p:nvPr/>
        </p:nvPicPr>
        <p:blipFill>
          <a:blip r:embed="rId3"/>
          <a:stretch>
            <a:fillRect/>
          </a:stretch>
        </p:blipFill>
        <p:spPr>
          <a:xfrm>
            <a:off x="158995" y="3363407"/>
            <a:ext cx="3968003" cy="1953106"/>
          </a:xfrm>
          <a:prstGeom prst="rect">
            <a:avLst/>
          </a:prstGeom>
          <a:ln w="12700">
            <a:solidFill>
              <a:schemeClr val="tx1"/>
            </a:solidFill>
          </a:ln>
        </p:spPr>
      </p:pic>
      <p:pic>
        <p:nvPicPr>
          <p:cNvPr id="1026" name="Picture 2" descr="https://confluence.ihtsdotools.org/rest/documentConversion/latest/conversion/thumbnail/4151867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070" y="878429"/>
            <a:ext cx="1353949" cy="19125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8314442" y="4451410"/>
            <a:ext cx="3650958" cy="2025736"/>
          </a:xfrm>
          <a:prstGeom prst="rect">
            <a:avLst/>
          </a:prstGeom>
          <a:ln w="15875">
            <a:solidFill>
              <a:schemeClr val="tx1"/>
            </a:solidFill>
          </a:ln>
        </p:spPr>
      </p:pic>
      <p:pic>
        <p:nvPicPr>
          <p:cNvPr id="7" name="Picture 6"/>
          <p:cNvPicPr>
            <a:picLocks noChangeAspect="1"/>
          </p:cNvPicPr>
          <p:nvPr/>
        </p:nvPicPr>
        <p:blipFill>
          <a:blip r:embed="rId6"/>
          <a:stretch>
            <a:fillRect/>
          </a:stretch>
        </p:blipFill>
        <p:spPr>
          <a:xfrm>
            <a:off x="4244834" y="4451410"/>
            <a:ext cx="3857030" cy="2028217"/>
          </a:xfrm>
          <a:prstGeom prst="rect">
            <a:avLst/>
          </a:prstGeom>
          <a:ln w="15875">
            <a:solidFill>
              <a:schemeClr val="tx1"/>
            </a:solidFill>
          </a:ln>
        </p:spPr>
      </p:pic>
      <p:sp>
        <p:nvSpPr>
          <p:cNvPr id="8" name="TextBox 7"/>
          <p:cNvSpPr txBox="1"/>
          <p:nvPr/>
        </p:nvSpPr>
        <p:spPr>
          <a:xfrm>
            <a:off x="1616696" y="5368827"/>
            <a:ext cx="787139" cy="338554"/>
          </a:xfrm>
          <a:prstGeom prst="rect">
            <a:avLst/>
          </a:prstGeom>
          <a:noFill/>
        </p:spPr>
        <p:txBody>
          <a:bodyPr wrap="square" rtlCol="0">
            <a:spAutoFit/>
          </a:bodyPr>
          <a:lstStyle/>
          <a:p>
            <a:r>
              <a:rPr lang="en-US" sz="1600" dirty="0" smtClean="0"/>
              <a:t>2015</a:t>
            </a:r>
            <a:endParaRPr lang="en-US" sz="1600" dirty="0"/>
          </a:p>
        </p:txBody>
      </p:sp>
      <p:sp>
        <p:nvSpPr>
          <p:cNvPr id="10" name="TextBox 9"/>
          <p:cNvSpPr txBox="1"/>
          <p:nvPr/>
        </p:nvSpPr>
        <p:spPr>
          <a:xfrm>
            <a:off x="5779779" y="6519446"/>
            <a:ext cx="787139" cy="338554"/>
          </a:xfrm>
          <a:prstGeom prst="rect">
            <a:avLst/>
          </a:prstGeom>
          <a:noFill/>
        </p:spPr>
        <p:txBody>
          <a:bodyPr wrap="square" rtlCol="0">
            <a:spAutoFit/>
          </a:bodyPr>
          <a:lstStyle/>
          <a:p>
            <a:r>
              <a:rPr lang="en-US" sz="1600" dirty="0" smtClean="0"/>
              <a:t>2018</a:t>
            </a:r>
            <a:endParaRPr lang="en-US" sz="1600" dirty="0"/>
          </a:p>
        </p:txBody>
      </p:sp>
      <p:sp>
        <p:nvSpPr>
          <p:cNvPr id="11" name="TextBox 10"/>
          <p:cNvSpPr txBox="1"/>
          <p:nvPr/>
        </p:nvSpPr>
        <p:spPr>
          <a:xfrm>
            <a:off x="9858865" y="6489166"/>
            <a:ext cx="787139" cy="338554"/>
          </a:xfrm>
          <a:prstGeom prst="rect">
            <a:avLst/>
          </a:prstGeom>
          <a:noFill/>
        </p:spPr>
        <p:txBody>
          <a:bodyPr wrap="square" rtlCol="0">
            <a:spAutoFit/>
          </a:bodyPr>
          <a:lstStyle/>
          <a:p>
            <a:r>
              <a:rPr lang="en-US" sz="1600" dirty="0" smtClean="0"/>
              <a:t>2020</a:t>
            </a:r>
            <a:endParaRPr lang="en-US" sz="1600" dirty="0"/>
          </a:p>
        </p:txBody>
      </p:sp>
      <p:sp>
        <p:nvSpPr>
          <p:cNvPr id="9" name="TextBox 8"/>
          <p:cNvSpPr txBox="1"/>
          <p:nvPr/>
        </p:nvSpPr>
        <p:spPr>
          <a:xfrm>
            <a:off x="8398102" y="1688430"/>
            <a:ext cx="3327733" cy="2385268"/>
          </a:xfrm>
          <a:prstGeom prst="rect">
            <a:avLst/>
          </a:prstGeom>
          <a:noFill/>
          <a:ln w="28575">
            <a:solidFill>
              <a:srgbClr val="FF0000"/>
            </a:solidFill>
          </a:ln>
        </p:spPr>
        <p:txBody>
          <a:bodyPr wrap="square" rtlCol="0">
            <a:spAutoFit/>
          </a:bodyPr>
          <a:lstStyle/>
          <a:p>
            <a:pPr>
              <a:spcAft>
                <a:spcPts val="600"/>
              </a:spcAft>
            </a:pPr>
            <a:r>
              <a:rPr lang="en-US" b="1" u="sng" dirty="0" smtClean="0"/>
              <a:t>GOALS:</a:t>
            </a:r>
          </a:p>
          <a:p>
            <a:pPr marL="285750" indent="-285750">
              <a:buFont typeface="Arial" panose="020B0604020202020204" pitchFamily="34" charset="0"/>
              <a:buChar char="•"/>
            </a:pPr>
            <a:r>
              <a:rPr lang="en-US" dirty="0" smtClean="0"/>
              <a:t>Can we leverage SNOMED CT relationships for </a:t>
            </a:r>
            <a:r>
              <a:rPr lang="en-US" b="1" i="1" dirty="0" smtClean="0"/>
              <a:t>data-driven</a:t>
            </a:r>
            <a:r>
              <a:rPr lang="en-US" dirty="0" smtClean="0"/>
              <a:t> analyses?</a:t>
            </a:r>
          </a:p>
          <a:p>
            <a:pPr marL="285750" indent="-285750">
              <a:buFont typeface="Arial" panose="020B0604020202020204" pitchFamily="34" charset="0"/>
              <a:buChar char="•"/>
            </a:pPr>
            <a:r>
              <a:rPr lang="en-US" dirty="0" smtClean="0"/>
              <a:t>Can we use it for </a:t>
            </a:r>
            <a:r>
              <a:rPr lang="en-US" b="1" i="1" dirty="0" smtClean="0"/>
              <a:t>discovery</a:t>
            </a:r>
            <a:r>
              <a:rPr lang="en-US" dirty="0" smtClean="0"/>
              <a:t>?</a:t>
            </a:r>
          </a:p>
          <a:p>
            <a:pPr marL="285750" indent="-285750">
              <a:buFont typeface="Arial" panose="020B0604020202020204" pitchFamily="34" charset="0"/>
              <a:buChar char="•"/>
            </a:pPr>
            <a:r>
              <a:rPr lang="en-US" dirty="0" smtClean="0"/>
              <a:t>Could this bridge research and clinical data sets?</a:t>
            </a:r>
          </a:p>
          <a:p>
            <a:endParaRPr lang="en-US" dirty="0"/>
          </a:p>
        </p:txBody>
      </p:sp>
    </p:spTree>
    <p:extLst>
      <p:ext uri="{BB962C8B-B14F-4D97-AF65-F5344CB8AC3E}">
        <p14:creationId xmlns:p14="http://schemas.microsoft.com/office/powerpoint/2010/main" val="962713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03900" y="636574"/>
            <a:ext cx="8831926" cy="6073146"/>
          </a:xfrm>
          <a:prstGeom prst="rect">
            <a:avLst/>
          </a:prstGeom>
          <a:ln>
            <a:solidFill>
              <a:schemeClr val="accent1"/>
            </a:solidFill>
          </a:ln>
        </p:spPr>
      </p:pic>
      <p:sp>
        <p:nvSpPr>
          <p:cNvPr id="5" name="TextBox 4"/>
          <p:cNvSpPr txBox="1"/>
          <p:nvPr/>
        </p:nvSpPr>
        <p:spPr>
          <a:xfrm>
            <a:off x="268664" y="914663"/>
            <a:ext cx="2658359" cy="6894195"/>
          </a:xfrm>
          <a:prstGeom prst="rect">
            <a:avLst/>
          </a:prstGeom>
          <a:solidFill>
            <a:schemeClr val="bg1"/>
          </a:solidFill>
          <a:ln>
            <a:solidFill>
              <a:srgbClr val="FF0000"/>
            </a:solidFill>
          </a:ln>
        </p:spPr>
        <p:txBody>
          <a:bodyPr wrap="square" rtlCol="0">
            <a:spAutoFit/>
          </a:bodyPr>
          <a:lstStyle/>
          <a:p>
            <a:r>
              <a:rPr lang="en-US" sz="1600" b="1" dirty="0" smtClean="0">
                <a:latin typeface="Adobe Garamond Pro" charset="0"/>
                <a:ea typeface="Adobe Garamond Pro" charset="0"/>
                <a:cs typeface="Adobe Garamond Pro" charset="0"/>
              </a:rPr>
              <a:t>UCD Natural History Study:</a:t>
            </a:r>
          </a:p>
          <a:p>
            <a:pPr>
              <a:spcBef>
                <a:spcPts val="600"/>
              </a:spcBef>
            </a:pPr>
            <a:r>
              <a:rPr lang="en-US" sz="1600" b="1" dirty="0" smtClean="0">
                <a:latin typeface="Adobe Garamond Pro" charset="0"/>
                <a:ea typeface="Adobe Garamond Pro" charset="0"/>
                <a:cs typeface="Adobe Garamond Pro" charset="0"/>
              </a:rPr>
              <a:t>733 Patients</a:t>
            </a:r>
          </a:p>
          <a:p>
            <a:pPr>
              <a:spcBef>
                <a:spcPts val="600"/>
              </a:spcBef>
            </a:pPr>
            <a:r>
              <a:rPr lang="en-US" sz="1600" b="1" dirty="0" smtClean="0">
                <a:latin typeface="Adobe Garamond Pro" charset="0"/>
                <a:ea typeface="Adobe Garamond Pro" charset="0"/>
                <a:cs typeface="Adobe Garamond Pro" charset="0"/>
              </a:rPr>
              <a:t>10 Years</a:t>
            </a:r>
          </a:p>
          <a:p>
            <a:endParaRPr lang="en-US" sz="1600" b="1" dirty="0" smtClean="0"/>
          </a:p>
          <a:p>
            <a:r>
              <a:rPr lang="en-US" sz="1600" b="1" dirty="0" smtClean="0"/>
              <a:t>Researchers coded all MH and PE findings in SNOMED CT.</a:t>
            </a:r>
            <a:r>
              <a:rPr lang="en-US" sz="1600" dirty="0" smtClean="0"/>
              <a:t> </a:t>
            </a:r>
          </a:p>
          <a:p>
            <a:endParaRPr lang="en-US" sz="1600" dirty="0"/>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27,536 Records</a:t>
            </a:r>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5,320 Different SCT Codes</a:t>
            </a:r>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6,456 Records cannot be mapped to ICD10</a:t>
            </a:r>
          </a:p>
          <a:p>
            <a:pPr marL="285750" indent="-285750">
              <a:buFont typeface="Arial" panose="020B0604020202020204" pitchFamily="34" charset="0"/>
              <a:buChar char="•"/>
            </a:pPr>
            <a:endParaRPr lang="en-US" sz="1600" dirty="0" smtClean="0">
              <a:latin typeface="Adobe Garamond Pro" charset="0"/>
              <a:ea typeface="Adobe Garamond Pro" charset="0"/>
              <a:cs typeface="Adobe Garamond Pro" charset="0"/>
            </a:endParaRPr>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Even after refinement:</a:t>
            </a:r>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11,775 SCT Codes from Dataset and Relationships</a:t>
            </a:r>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20,383 Relationship from SCT Codes</a:t>
            </a:r>
          </a:p>
          <a:p>
            <a:pPr marL="285750" indent="-285750">
              <a:buFont typeface="Arial" panose="020B0604020202020204" pitchFamily="34" charset="0"/>
              <a:buChar char="•"/>
            </a:pPr>
            <a:r>
              <a:rPr lang="en-US" sz="1600" dirty="0" smtClean="0">
                <a:latin typeface="Adobe Garamond Pro" charset="0"/>
                <a:ea typeface="Adobe Garamond Pro" charset="0"/>
                <a:cs typeface="Adobe Garamond Pro" charset="0"/>
              </a:rPr>
              <a:t>1,829 ICD10 Codes from SCT Codes</a:t>
            </a:r>
          </a:p>
          <a:p>
            <a:endParaRPr lang="en-US" sz="1600" dirty="0" smtClean="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1221042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669" y="405073"/>
            <a:ext cx="8520224" cy="5988948"/>
          </a:xfrm>
        </p:spPr>
      </p:pic>
    </p:spTree>
    <p:extLst>
      <p:ext uri="{BB962C8B-B14F-4D97-AF65-F5344CB8AC3E}">
        <p14:creationId xmlns:p14="http://schemas.microsoft.com/office/powerpoint/2010/main" val="2636613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5842</TotalTime>
  <Words>4001</Words>
  <Application>Microsoft Office PowerPoint</Application>
  <PresentationFormat>Widescreen</PresentationFormat>
  <Paragraphs>270</Paragraphs>
  <Slides>32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Adobe Garamond Pro</vt:lpstr>
      <vt:lpstr>Arial</vt:lpstr>
      <vt:lpstr>Calibri</vt:lpstr>
      <vt:lpstr>Calibri Light</vt:lpstr>
      <vt:lpstr>Times New Roman</vt:lpstr>
      <vt:lpstr>Wingdings</vt:lpstr>
      <vt:lpstr>Office Theme</vt:lpstr>
      <vt:lpstr>   Using SNOMED CT Relationships for Data Exploration and Discovery in Rare Diseases - An Interactive Data Visualization Tool </vt:lpstr>
      <vt:lpstr>Outline </vt:lpstr>
      <vt:lpstr>PowerPoint Presentation</vt:lpstr>
      <vt:lpstr>SNOMED CT Hierarchies</vt:lpstr>
      <vt:lpstr>Basic elements of SNOMED CT</vt:lpstr>
      <vt:lpstr>Descriptions and Definitions</vt:lpstr>
      <vt:lpstr>SNOMED CT in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Model</vt:lpstr>
      <vt:lpstr>Motivation: Unanswered questions around mechanism  of Urea Cycle Disorders (UCD)</vt:lpstr>
      <vt:lpstr>Outline </vt:lpstr>
      <vt:lpstr>Tool Architecture</vt:lpstr>
      <vt:lpstr>DEMO – user experience  (Tom’s VIDEO to walk through the following steps)</vt:lpstr>
      <vt:lpstr>Demo – application in action; describe iterative collaborative data exploration</vt:lpstr>
      <vt:lpstr>TOM – pick any queries that make sense to you.</vt:lpstr>
      <vt:lpstr>PowerPoint Presentation</vt:lpstr>
      <vt:lpstr>PowerPoint Presentation</vt:lpstr>
      <vt:lpstr>CONCLUSIONS  - can be part of your video or I can cover in my section after the demonstration. </vt:lpstr>
      <vt:lpstr>Challenges  </vt:lpstr>
      <vt:lpstr>Conclusions/Implications and Next Steps</vt:lpstr>
      <vt:lpstr>Acknowledgements</vt:lpstr>
      <vt:lpstr>EXTRA SLIDES IF NEEDED</vt:lpstr>
      <vt:lpstr>Timeline and Milestones</vt:lpstr>
      <vt:lpstr>PowerPoint Presentation</vt:lpstr>
    </vt:vector>
  </TitlesOfParts>
  <Company>University of Michigan Health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SNOMED and ontologies for data science projects</dc:title>
  <dc:creator>Richesson, Rachel</dc:creator>
  <cp:lastModifiedBy>Richesson, Rachel</cp:lastModifiedBy>
  <cp:revision>43</cp:revision>
  <dcterms:created xsi:type="dcterms:W3CDTF">2020-12-17T19:27:38Z</dcterms:created>
  <dcterms:modified xsi:type="dcterms:W3CDTF">2021-03-02T02:34:06Z</dcterms:modified>
</cp:coreProperties>
</file>